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71" r:id="rId3"/>
  </p:sldIdLst>
  <p:sldSz cx="9144000" cy="6858000" type="screen4x3"/>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EB"/>
    <a:srgbClr val="FFFA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124" d="100"/>
          <a:sy n="124" d="100"/>
        </p:scale>
        <p:origin x="12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3372" y="0"/>
            <a:ext cx="4301543" cy="341458"/>
          </a:xfrm>
          <a:prstGeom prst="rect">
            <a:avLst/>
          </a:prstGeom>
        </p:spPr>
        <p:txBody>
          <a:bodyPr vert="horz" lIns="91440" tIns="45720" rIns="91440" bIns="45720" rtlCol="0"/>
          <a:lstStyle>
            <a:lvl1pPr algn="r">
              <a:defRPr sz="1200"/>
            </a:lvl1pPr>
          </a:lstStyle>
          <a:p>
            <a:fld id="{8E4E2590-9659-4CCE-B8B9-00C366297B35}"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3433763" y="849313"/>
            <a:ext cx="3059112"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2664" y="3271382"/>
            <a:ext cx="7941310" cy="267658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219"/>
            <a:ext cx="4301543" cy="3414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3372" y="6456219"/>
            <a:ext cx="4301543" cy="341457"/>
          </a:xfrm>
          <a:prstGeom prst="rect">
            <a:avLst/>
          </a:prstGeom>
        </p:spPr>
        <p:txBody>
          <a:bodyPr vert="horz" lIns="91440" tIns="45720" rIns="91440" bIns="45720" rtlCol="0" anchor="b"/>
          <a:lstStyle>
            <a:lvl1pPr algn="r">
              <a:defRPr sz="1200"/>
            </a:lvl1pPr>
          </a:lstStyle>
          <a:p>
            <a:fld id="{6EE7C472-6647-401B-80F3-A07C646585F2}" type="slidenum">
              <a:rPr kumimoji="1" lang="ja-JP" altLang="en-US" smtClean="0"/>
              <a:t>‹#›</a:t>
            </a:fld>
            <a:endParaRPr kumimoji="1" lang="ja-JP" altLang="en-US"/>
          </a:p>
        </p:txBody>
      </p:sp>
    </p:spTree>
    <p:extLst>
      <p:ext uri="{BB962C8B-B14F-4D97-AF65-F5344CB8AC3E}">
        <p14:creationId xmlns:p14="http://schemas.microsoft.com/office/powerpoint/2010/main" val="42122452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F8FC88-AE75-4BC2-A459-726F395BC8A3}"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8012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729108-1D71-4F88-A9CE-1104B73E56BF}"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391470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3B45BF-44A7-4A91-AB2D-1497E79A00E9}"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458789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3ACC9D-8568-4123-8470-71D52FEED447}"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2725213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C4A2262-FFE3-45DA-AC6E-E34DC235727F}" type="datetime1">
              <a:rPr kumimoji="1" lang="ja-JP" altLang="en-US" smtClean="0"/>
              <a:t>2025/10/29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21737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9F0F421-0341-4B8D-A965-5EAF571CDE52}"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3833623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181F59F-AB05-4AA1-B620-0F4F1E588B98}" type="datetime1">
              <a:rPr kumimoji="1" lang="ja-JP" altLang="en-US" smtClean="0"/>
              <a:t>2025/10/29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1543156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9F4771-F591-4CCD-988F-ECCFDC1E0A58}" type="datetime1">
              <a:rPr kumimoji="1" lang="ja-JP" altLang="en-US" smtClean="0"/>
              <a:t>2025/10/29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1083251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B790F0-F6E6-4C16-A5CB-3FFFE36F6E61}" type="datetime1">
              <a:rPr kumimoji="1" lang="ja-JP" altLang="en-US" smtClean="0"/>
              <a:t>2025/10/29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379658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8852670-D369-426A-8378-BFDFF1EB9579}"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634335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6D8E58A-C8F4-4946-B976-1637F335FFC5}" type="datetime1">
              <a:rPr kumimoji="1" lang="ja-JP" altLang="en-US" smtClean="0"/>
              <a:t>2025/10/29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718814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29F8A-7F40-4691-89EF-B85FDD1F6BAB}" type="datetime1">
              <a:rPr kumimoji="1" lang="ja-JP" altLang="en-US" smtClean="0"/>
              <a:t>2025/10/29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12A228-B2B8-4622-A559-6B61C3303F30}" type="slidenum">
              <a:rPr kumimoji="1" lang="ja-JP" altLang="en-US" smtClean="0"/>
              <a:t>‹#›</a:t>
            </a:fld>
            <a:endParaRPr kumimoji="1" lang="ja-JP" altLang="en-US"/>
          </a:p>
        </p:txBody>
      </p:sp>
    </p:spTree>
    <p:extLst>
      <p:ext uri="{BB962C8B-B14F-4D97-AF65-F5344CB8AC3E}">
        <p14:creationId xmlns:p14="http://schemas.microsoft.com/office/powerpoint/2010/main" val="4126853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60AD80D-B236-418D-B4A2-CB41B7C8B82C}"/>
              </a:ext>
            </a:extLst>
          </p:cNvPr>
          <p:cNvSpPr/>
          <p:nvPr/>
        </p:nvSpPr>
        <p:spPr>
          <a:xfrm>
            <a:off x="0" y="0"/>
            <a:ext cx="9144000" cy="36512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n-ea"/>
              </a:rPr>
              <a:t>　イマバリ未来デザイン・アワード　応募シート</a:t>
            </a:r>
            <a:r>
              <a:rPr lang="ja-JP" altLang="en-US" sz="1400" b="1" dirty="0">
                <a:solidFill>
                  <a:srgbClr val="FF0000"/>
                </a:solidFill>
                <a:latin typeface="+mn-ea"/>
              </a:rPr>
              <a:t>（提出必須）</a:t>
            </a:r>
            <a:r>
              <a:rPr lang="ja-JP" altLang="en-US" sz="1400" b="1" dirty="0">
                <a:solidFill>
                  <a:schemeClr val="tx1"/>
                </a:solidFill>
                <a:latin typeface="+mn-ea"/>
              </a:rPr>
              <a:t>　　　　　　　　　　　　　　</a:t>
            </a:r>
            <a:r>
              <a:rPr lang="en-US" altLang="ja-JP" sz="1400" b="1" dirty="0">
                <a:solidFill>
                  <a:schemeClr val="tx1"/>
                </a:solidFill>
                <a:latin typeface="+mn-ea"/>
              </a:rPr>
              <a:t>【P1</a:t>
            </a:r>
            <a:r>
              <a:rPr lang="ja-JP" altLang="en-US" sz="1400" b="1" dirty="0">
                <a:solidFill>
                  <a:schemeClr val="tx1"/>
                </a:solidFill>
                <a:latin typeface="+mn-ea"/>
              </a:rPr>
              <a:t>・サマリー</a:t>
            </a:r>
            <a:r>
              <a:rPr lang="en-US" altLang="ja-JP" sz="1400" b="1" dirty="0">
                <a:solidFill>
                  <a:schemeClr val="tx1"/>
                </a:solidFill>
                <a:latin typeface="+mn-ea"/>
              </a:rPr>
              <a:t>】</a:t>
            </a:r>
            <a:endParaRPr lang="ja-JP" altLang="en-US" sz="1400" b="1" dirty="0">
              <a:solidFill>
                <a:schemeClr val="tx1"/>
              </a:solidFill>
              <a:latin typeface="+mn-ea"/>
            </a:endParaRPr>
          </a:p>
        </p:txBody>
      </p:sp>
      <p:graphicFrame>
        <p:nvGraphicFramePr>
          <p:cNvPr id="3" name="表 2">
            <a:extLst>
              <a:ext uri="{FF2B5EF4-FFF2-40B4-BE49-F238E27FC236}">
                <a16:creationId xmlns:a16="http://schemas.microsoft.com/office/drawing/2014/main" id="{D93AC89B-5E5E-764A-403B-A70285D96169}"/>
              </a:ext>
            </a:extLst>
          </p:cNvPr>
          <p:cNvGraphicFramePr>
            <a:graphicFrameLocks noGrp="1"/>
          </p:cNvGraphicFramePr>
          <p:nvPr>
            <p:extLst>
              <p:ext uri="{D42A27DB-BD31-4B8C-83A1-F6EECF244321}">
                <p14:modId xmlns:p14="http://schemas.microsoft.com/office/powerpoint/2010/main" val="481767671"/>
              </p:ext>
            </p:extLst>
          </p:nvPr>
        </p:nvGraphicFramePr>
        <p:xfrm>
          <a:off x="267499" y="499462"/>
          <a:ext cx="8640000" cy="896232"/>
        </p:xfrm>
        <a:graphic>
          <a:graphicData uri="http://schemas.openxmlformats.org/drawingml/2006/table">
            <a:tbl>
              <a:tblPr/>
              <a:tblGrid>
                <a:gridCol w="1425805">
                  <a:extLst>
                    <a:ext uri="{9D8B030D-6E8A-4147-A177-3AD203B41FA5}">
                      <a16:colId xmlns:a16="http://schemas.microsoft.com/office/drawing/2014/main" val="2683328047"/>
                    </a:ext>
                  </a:extLst>
                </a:gridCol>
                <a:gridCol w="2586948">
                  <a:extLst>
                    <a:ext uri="{9D8B030D-6E8A-4147-A177-3AD203B41FA5}">
                      <a16:colId xmlns:a16="http://schemas.microsoft.com/office/drawing/2014/main" val="2936593456"/>
                    </a:ext>
                  </a:extLst>
                </a:gridCol>
                <a:gridCol w="1355068">
                  <a:extLst>
                    <a:ext uri="{9D8B030D-6E8A-4147-A177-3AD203B41FA5}">
                      <a16:colId xmlns:a16="http://schemas.microsoft.com/office/drawing/2014/main" val="697046381"/>
                    </a:ext>
                  </a:extLst>
                </a:gridCol>
                <a:gridCol w="3272179">
                  <a:extLst>
                    <a:ext uri="{9D8B030D-6E8A-4147-A177-3AD203B41FA5}">
                      <a16:colId xmlns:a16="http://schemas.microsoft.com/office/drawing/2014/main" val="637922925"/>
                    </a:ext>
                  </a:extLst>
                </a:gridCol>
              </a:tblGrid>
              <a:tr h="417162">
                <a:tc>
                  <a:txBody>
                    <a:bodyPr/>
                    <a:lstStyle/>
                    <a:p>
                      <a:pPr algn="ctr" fontAlgn="ctr">
                        <a:buNone/>
                      </a:pPr>
                      <a:r>
                        <a:rPr lang="ja-JP" altLang="en-US" sz="1000" b="1" i="0" u="none" strike="noStrike" dirty="0">
                          <a:solidFill>
                            <a:srgbClr val="000000"/>
                          </a:solidFill>
                          <a:effectLst/>
                          <a:latin typeface="+mn-ea"/>
                          <a:ea typeface="+mn-ea"/>
                        </a:rPr>
                        <a:t>応募区分</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spcAft>
                          <a:spcPts val="600"/>
                        </a:spcAft>
                        <a:buNone/>
                      </a:pPr>
                      <a:r>
                        <a:rPr lang="ja-JP" altLang="en-US" sz="900" b="0" i="0" u="none" strike="noStrike" dirty="0">
                          <a:solidFill>
                            <a:srgbClr val="000000"/>
                          </a:solidFill>
                          <a:effectLst/>
                          <a:latin typeface="+mn-ea"/>
                          <a:ea typeface="+mn-ea"/>
                        </a:rPr>
                        <a:t>　１・ノミネート枠（推薦方式）</a:t>
                      </a:r>
                      <a:endParaRPr lang="en-US" altLang="ja-JP" sz="900" b="0" i="0" u="none" strike="noStrike" dirty="0">
                        <a:solidFill>
                          <a:srgbClr val="000000"/>
                        </a:solidFill>
                        <a:effectLst/>
                        <a:latin typeface="+mn-ea"/>
                        <a:ea typeface="+mn-ea"/>
                      </a:endParaRPr>
                    </a:p>
                    <a:p>
                      <a:pPr algn="l" fontAlgn="ctr">
                        <a:buNone/>
                      </a:pPr>
                      <a:r>
                        <a:rPr lang="ja-JP" altLang="en-US" sz="900" b="0" i="0" u="none" strike="noStrike" dirty="0">
                          <a:solidFill>
                            <a:srgbClr val="000000"/>
                          </a:solidFill>
                          <a:effectLst/>
                          <a:latin typeface="+mn-ea"/>
                          <a:ea typeface="+mn-ea"/>
                        </a:rPr>
                        <a:t>　２・フロンティア枠（提案方式）</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l" fontAlgn="ctr">
                        <a:buNone/>
                      </a:pPr>
                      <a:r>
                        <a:rPr lang="ja-JP" altLang="en-US" sz="900" b="0" i="0" u="none" strike="noStrike" dirty="0">
                          <a:solidFill>
                            <a:srgbClr val="000000"/>
                          </a:solidFill>
                          <a:effectLst/>
                          <a:latin typeface="+mn-ea"/>
                          <a:ea typeface="+mn-ea"/>
                        </a:rPr>
                        <a:t>　</a:t>
                      </a:r>
                      <a:r>
                        <a:rPr lang="en-US" altLang="ja-JP" sz="900" b="1" i="0" u="none" strike="noStrike" dirty="0">
                          <a:solidFill>
                            <a:srgbClr val="FF0000"/>
                          </a:solidFill>
                          <a:effectLst/>
                          <a:latin typeface="+mn-ea"/>
                          <a:ea typeface="+mn-ea"/>
                        </a:rPr>
                        <a:t>※</a:t>
                      </a:r>
                      <a:r>
                        <a:rPr lang="ja-JP" altLang="en-US" sz="900" b="1" i="0" u="none" strike="noStrike" dirty="0">
                          <a:solidFill>
                            <a:srgbClr val="FF0000"/>
                          </a:solidFill>
                          <a:effectLst/>
                          <a:latin typeface="+mn-ea"/>
                          <a:ea typeface="+mn-ea"/>
                        </a:rPr>
                        <a:t>ノミネート枠（推薦方式）で応募する場合は「推薦書」の提出が必要です。</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9741629"/>
                  </a:ext>
                </a:extLst>
              </a:tr>
              <a:tr h="479070">
                <a:tc>
                  <a:txBody>
                    <a:bodyPr/>
                    <a:lstStyle/>
                    <a:p>
                      <a:pPr algn="ctr" fontAlgn="ctr">
                        <a:buNone/>
                      </a:pPr>
                      <a:r>
                        <a:rPr lang="ja-JP" altLang="en-US" sz="1000" b="1" i="0" u="none" strike="noStrike" dirty="0">
                          <a:solidFill>
                            <a:srgbClr val="000000"/>
                          </a:solidFill>
                          <a:effectLst/>
                          <a:latin typeface="+mn-ea"/>
                          <a:ea typeface="+mn-ea"/>
                        </a:rPr>
                        <a:t>提案タイトル</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　</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1" i="0" u="none" strike="noStrike" dirty="0">
                          <a:solidFill>
                            <a:srgbClr val="000000"/>
                          </a:solidFill>
                          <a:effectLst/>
                          <a:latin typeface="+mn-ea"/>
                          <a:ea typeface="+mn-ea"/>
                        </a:rPr>
                        <a:t>テーマ</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　</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0592797"/>
                  </a:ext>
                </a:extLst>
              </a:tr>
            </a:tbl>
          </a:graphicData>
        </a:graphic>
      </p:graphicFrame>
      <p:graphicFrame>
        <p:nvGraphicFramePr>
          <p:cNvPr id="5" name="表 4">
            <a:extLst>
              <a:ext uri="{FF2B5EF4-FFF2-40B4-BE49-F238E27FC236}">
                <a16:creationId xmlns:a16="http://schemas.microsoft.com/office/drawing/2014/main" id="{334A43D6-00FA-EF71-CD4F-548A47E96CB3}"/>
              </a:ext>
            </a:extLst>
          </p:cNvPr>
          <p:cNvGraphicFramePr>
            <a:graphicFrameLocks noGrp="1"/>
          </p:cNvGraphicFramePr>
          <p:nvPr>
            <p:extLst>
              <p:ext uri="{D42A27DB-BD31-4B8C-83A1-F6EECF244321}">
                <p14:modId xmlns:p14="http://schemas.microsoft.com/office/powerpoint/2010/main" val="1741179874"/>
              </p:ext>
            </p:extLst>
          </p:nvPr>
        </p:nvGraphicFramePr>
        <p:xfrm>
          <a:off x="267499" y="1527516"/>
          <a:ext cx="8640000" cy="1821396"/>
        </p:xfrm>
        <a:graphic>
          <a:graphicData uri="http://schemas.openxmlformats.org/drawingml/2006/table">
            <a:tbl>
              <a:tblPr/>
              <a:tblGrid>
                <a:gridCol w="1433505">
                  <a:extLst>
                    <a:ext uri="{9D8B030D-6E8A-4147-A177-3AD203B41FA5}">
                      <a16:colId xmlns:a16="http://schemas.microsoft.com/office/drawing/2014/main" val="2040802170"/>
                    </a:ext>
                  </a:extLst>
                </a:gridCol>
                <a:gridCol w="2571319">
                  <a:extLst>
                    <a:ext uri="{9D8B030D-6E8A-4147-A177-3AD203B41FA5}">
                      <a16:colId xmlns:a16="http://schemas.microsoft.com/office/drawing/2014/main" val="1018784062"/>
                    </a:ext>
                  </a:extLst>
                </a:gridCol>
                <a:gridCol w="1362998">
                  <a:extLst>
                    <a:ext uri="{9D8B030D-6E8A-4147-A177-3AD203B41FA5}">
                      <a16:colId xmlns:a16="http://schemas.microsoft.com/office/drawing/2014/main" val="1981583862"/>
                    </a:ext>
                  </a:extLst>
                </a:gridCol>
                <a:gridCol w="3272178">
                  <a:extLst>
                    <a:ext uri="{9D8B030D-6E8A-4147-A177-3AD203B41FA5}">
                      <a16:colId xmlns:a16="http://schemas.microsoft.com/office/drawing/2014/main" val="3253744913"/>
                    </a:ext>
                  </a:extLst>
                </a:gridCol>
              </a:tblGrid>
              <a:tr h="200520">
                <a:tc rowSpan="2">
                  <a:txBody>
                    <a:bodyPr/>
                    <a:lstStyle/>
                    <a:p>
                      <a:pPr algn="ctr" fontAlgn="ctr">
                        <a:buNone/>
                      </a:pPr>
                      <a:r>
                        <a:rPr lang="ja-JP" altLang="en-US" sz="1000" b="1" i="0" u="none" strike="noStrike" dirty="0">
                          <a:solidFill>
                            <a:srgbClr val="000000"/>
                          </a:solidFill>
                          <a:effectLst/>
                          <a:latin typeface="+mn-ea"/>
                          <a:ea typeface="+mn-ea"/>
                        </a:rPr>
                        <a:t>応募者名称</a:t>
                      </a:r>
                      <a:br>
                        <a:rPr lang="ja-JP" altLang="en-US" sz="1000" b="1" i="0" u="none" strike="noStrike" dirty="0">
                          <a:solidFill>
                            <a:srgbClr val="000000"/>
                          </a:solidFill>
                          <a:effectLst/>
                          <a:latin typeface="+mn-ea"/>
                          <a:ea typeface="+mn-ea"/>
                        </a:rPr>
                      </a:br>
                      <a:r>
                        <a:rPr lang="ja-JP" altLang="en-US" sz="1000" b="1" i="0" u="none" strike="noStrike" dirty="0">
                          <a:solidFill>
                            <a:srgbClr val="000000"/>
                          </a:solidFill>
                          <a:effectLst/>
                          <a:latin typeface="+mn-ea"/>
                          <a:ea typeface="+mn-ea"/>
                        </a:rPr>
                        <a:t>（個人・団体名称）</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（ﾌﾘｶﾞﾅ）</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fontAlgn="ctr">
                        <a:buNone/>
                      </a:pPr>
                      <a:r>
                        <a:rPr lang="ja-JP" altLang="en-US" sz="1000" b="1" i="0" u="none" strike="noStrike" dirty="0">
                          <a:solidFill>
                            <a:srgbClr val="000000"/>
                          </a:solidFill>
                          <a:effectLst/>
                          <a:latin typeface="+mn-ea"/>
                          <a:ea typeface="+mn-ea"/>
                        </a:rPr>
                        <a:t>所属</a:t>
                      </a:r>
                      <a:br>
                        <a:rPr lang="ja-JP" altLang="en-US" sz="1000" b="1" i="0" u="none" strike="noStrike" dirty="0">
                          <a:solidFill>
                            <a:srgbClr val="000000"/>
                          </a:solidFill>
                          <a:effectLst/>
                          <a:latin typeface="+mn-ea"/>
                          <a:ea typeface="+mn-ea"/>
                        </a:rPr>
                      </a:br>
                      <a:r>
                        <a:rPr lang="ja-JP" altLang="en-US" sz="1000" b="1" i="0" u="none" strike="noStrike" dirty="0">
                          <a:solidFill>
                            <a:srgbClr val="000000"/>
                          </a:solidFill>
                          <a:effectLst/>
                          <a:latin typeface="+mn-ea"/>
                          <a:ea typeface="+mn-ea"/>
                        </a:rPr>
                        <a:t>（学校・企業等）</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（ﾌﾘｶﾞﾅ</a:t>
                      </a:r>
                      <a:r>
                        <a:rPr lang="en-US" altLang="ja-JP" sz="900" b="0" i="0" u="none" strike="noStrike" dirty="0">
                          <a:solidFill>
                            <a:srgbClr val="000000"/>
                          </a:solidFill>
                          <a:effectLst/>
                          <a:latin typeface="+mn-ea"/>
                          <a:ea typeface="+mn-ea"/>
                        </a:rPr>
                        <a:t>)</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3133480"/>
                  </a:ext>
                </a:extLst>
              </a:tr>
              <a:tr h="401042">
                <a:tc vMerge="1">
                  <a:txBody>
                    <a:bodyPr/>
                    <a:lstStyle/>
                    <a:p>
                      <a:endParaRPr kumimoji="1" lang="ja-JP" altLang="en-US"/>
                    </a:p>
                  </a:txBody>
                  <a:tcPr/>
                </a:tc>
                <a:tc>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9260489"/>
                  </a:ext>
                </a:extLst>
              </a:tr>
              <a:tr h="200520">
                <a:tc rowSpan="2">
                  <a:txBody>
                    <a:bodyPr/>
                    <a:lstStyle/>
                    <a:p>
                      <a:pPr algn="ctr" fontAlgn="ctr">
                        <a:buNone/>
                      </a:pPr>
                      <a:r>
                        <a:rPr lang="ja-JP" altLang="en-US" sz="1000" b="1" i="0" u="none" strike="noStrike" dirty="0">
                          <a:solidFill>
                            <a:srgbClr val="000000"/>
                          </a:solidFill>
                          <a:effectLst/>
                          <a:latin typeface="+mn-ea"/>
                          <a:ea typeface="+mn-ea"/>
                        </a:rPr>
                        <a:t>代表者氏名</a:t>
                      </a:r>
                      <a:br>
                        <a:rPr lang="ja-JP" altLang="en-US" sz="1000" b="1" i="0" u="none" strike="noStrike" dirty="0">
                          <a:solidFill>
                            <a:srgbClr val="000000"/>
                          </a:solidFill>
                          <a:effectLst/>
                          <a:latin typeface="+mn-ea"/>
                          <a:ea typeface="+mn-ea"/>
                        </a:rPr>
                      </a:br>
                      <a:r>
                        <a:rPr lang="ja-JP" altLang="en-US" sz="1000" b="1" i="0" u="none" strike="noStrike" dirty="0">
                          <a:solidFill>
                            <a:srgbClr val="000000"/>
                          </a:solidFill>
                          <a:effectLst/>
                          <a:latin typeface="+mn-ea"/>
                          <a:ea typeface="+mn-ea"/>
                        </a:rPr>
                        <a:t>（団体のみ）</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（ﾌﾘｶﾞﾅ）</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fontAlgn="ctr">
                        <a:buNone/>
                      </a:pPr>
                      <a:r>
                        <a:rPr lang="ja-JP" altLang="en-US" sz="1000" b="1" i="0" u="none" strike="noStrike" dirty="0">
                          <a:solidFill>
                            <a:srgbClr val="000000"/>
                          </a:solidFill>
                          <a:effectLst/>
                          <a:latin typeface="+mn-ea"/>
                          <a:ea typeface="+mn-ea"/>
                        </a:rPr>
                        <a:t>応募資格</a:t>
                      </a:r>
                      <a:endParaRPr lang="en-US" altLang="ja-JP" sz="1000" b="1"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rowSpan="2">
                  <a:txBody>
                    <a:bodyPr/>
                    <a:lstStyle/>
                    <a:p>
                      <a:pPr algn="l" fontAlgn="ctr">
                        <a:spcAft>
                          <a:spcPts val="600"/>
                        </a:spcAft>
                        <a:buNone/>
                      </a:pPr>
                      <a:r>
                        <a:rPr lang="ja-JP" altLang="en-US" sz="900" b="0" i="0" u="none" strike="noStrike" dirty="0">
                          <a:solidFill>
                            <a:srgbClr val="000000"/>
                          </a:solidFill>
                          <a:effectLst/>
                          <a:latin typeface="+mn-ea"/>
                          <a:ea typeface="+mn-ea"/>
                        </a:rPr>
                        <a:t>　１・今治市内に在住・通学・通勤</a:t>
                      </a:r>
                      <a:endParaRPr lang="en-US" altLang="ja-JP" sz="900" b="0" i="0" u="none" strike="noStrike" dirty="0">
                        <a:solidFill>
                          <a:srgbClr val="000000"/>
                        </a:solidFill>
                        <a:effectLst/>
                        <a:latin typeface="+mn-ea"/>
                        <a:ea typeface="+mn-ea"/>
                      </a:endParaRPr>
                    </a:p>
                    <a:p>
                      <a:pPr algn="l" fontAlgn="ctr">
                        <a:spcAft>
                          <a:spcPts val="600"/>
                        </a:spcAft>
                        <a:buNone/>
                      </a:pPr>
                      <a:r>
                        <a:rPr lang="ja-JP" altLang="en-US" sz="900" b="0" i="0" u="none" strike="noStrike" dirty="0">
                          <a:solidFill>
                            <a:srgbClr val="000000"/>
                          </a:solidFill>
                          <a:effectLst/>
                          <a:latin typeface="+mn-ea"/>
                          <a:ea typeface="+mn-ea"/>
                        </a:rPr>
                        <a:t>　２・今治市内の活動に参加</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2169915"/>
                  </a:ext>
                </a:extLst>
              </a:tr>
              <a:tr h="401042">
                <a:tc vMerge="1">
                  <a:txBody>
                    <a:bodyPr/>
                    <a:lstStyle/>
                    <a:p>
                      <a:endParaRPr kumimoji="1" lang="ja-JP" altLang="en-US"/>
                    </a:p>
                  </a:txBody>
                  <a:tcPr/>
                </a:tc>
                <a:tc>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784123926"/>
                  </a:ext>
                </a:extLst>
              </a:tr>
              <a:tr h="309136">
                <a:tc>
                  <a:txBody>
                    <a:bodyPr/>
                    <a:lstStyle/>
                    <a:p>
                      <a:pPr algn="ctr" fontAlgn="ctr">
                        <a:buNone/>
                      </a:pPr>
                      <a:r>
                        <a:rPr lang="ja-JP" altLang="en-US" sz="1000" b="1" i="0" u="none" strike="noStrike" dirty="0">
                          <a:solidFill>
                            <a:srgbClr val="000000"/>
                          </a:solidFill>
                          <a:effectLst/>
                          <a:latin typeface="+mn-ea"/>
                          <a:ea typeface="+mn-ea"/>
                        </a:rPr>
                        <a:t>住所</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　</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fontAlgn="ctr">
                        <a:buNone/>
                      </a:pPr>
                      <a:r>
                        <a:rPr lang="ja-JP" altLang="en-US" sz="1000" b="1" i="0" u="none" strike="noStrike" dirty="0">
                          <a:solidFill>
                            <a:srgbClr val="000000"/>
                          </a:solidFill>
                          <a:effectLst/>
                          <a:latin typeface="+mn-ea"/>
                          <a:ea typeface="+mn-ea"/>
                        </a:rPr>
                        <a:t>応募者の区分</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rowSpan="2">
                  <a:txBody>
                    <a:bodyPr/>
                    <a:lstStyle/>
                    <a:p>
                      <a:pPr algn="l" fontAlgn="ctr">
                        <a:spcAft>
                          <a:spcPts val="600"/>
                        </a:spcAft>
                        <a:buNone/>
                      </a:pPr>
                      <a:r>
                        <a:rPr lang="ja-JP" altLang="en-US" sz="900" b="0" i="0" u="none" strike="noStrike" dirty="0">
                          <a:solidFill>
                            <a:srgbClr val="000000"/>
                          </a:solidFill>
                          <a:effectLst/>
                          <a:latin typeface="+mn-ea"/>
                          <a:ea typeface="+mn-ea"/>
                        </a:rPr>
                        <a:t>　Ａ・小中学生　Ｂ・高校生　Ｃ・大学生（短大等含む）</a:t>
                      </a:r>
                      <a:endParaRPr lang="en-US" altLang="ja-JP" sz="900" b="0" i="0" u="none" strike="noStrike" dirty="0">
                        <a:solidFill>
                          <a:srgbClr val="000000"/>
                        </a:solidFill>
                        <a:effectLst/>
                        <a:latin typeface="+mn-ea"/>
                        <a:ea typeface="+mn-ea"/>
                      </a:endParaRPr>
                    </a:p>
                    <a:p>
                      <a:pPr algn="l" fontAlgn="ctr">
                        <a:spcAft>
                          <a:spcPts val="600"/>
                        </a:spcAft>
                        <a:buNone/>
                      </a:pPr>
                      <a:r>
                        <a:rPr lang="ja-JP" altLang="en-US" sz="900" b="0" i="0" u="none" strike="noStrike" dirty="0">
                          <a:solidFill>
                            <a:srgbClr val="000000"/>
                          </a:solidFill>
                          <a:effectLst/>
                          <a:latin typeface="+mn-ea"/>
                          <a:ea typeface="+mn-ea"/>
                        </a:rPr>
                        <a:t>　Ｄ・社会人　</a:t>
                      </a:r>
                      <a:r>
                        <a:rPr lang="en-US" altLang="ja-JP" sz="900" b="0" i="0" u="none" strike="noStrike" dirty="0">
                          <a:solidFill>
                            <a:srgbClr val="000000"/>
                          </a:solidFill>
                          <a:effectLst/>
                          <a:latin typeface="+mn-ea"/>
                          <a:ea typeface="+mn-ea"/>
                        </a:rPr>
                        <a:t>E</a:t>
                      </a:r>
                      <a:r>
                        <a:rPr lang="ja-JP" altLang="en-US" sz="900" b="0" i="0" u="none" strike="noStrike" dirty="0">
                          <a:solidFill>
                            <a:srgbClr val="000000"/>
                          </a:solidFill>
                          <a:effectLst/>
                          <a:latin typeface="+mn-ea"/>
                          <a:ea typeface="+mn-ea"/>
                        </a:rPr>
                        <a:t>・市職員　</a:t>
                      </a:r>
                      <a:r>
                        <a:rPr lang="en-US" altLang="ja-JP" sz="900" b="0" i="0" u="none" strike="noStrike" dirty="0">
                          <a:solidFill>
                            <a:srgbClr val="000000"/>
                          </a:solidFill>
                          <a:effectLst/>
                          <a:latin typeface="+mn-ea"/>
                          <a:ea typeface="+mn-ea"/>
                        </a:rPr>
                        <a:t>F</a:t>
                      </a:r>
                      <a:r>
                        <a:rPr lang="ja-JP" altLang="en-US" sz="900" b="0" i="0" u="none" strike="noStrike" dirty="0">
                          <a:solidFill>
                            <a:srgbClr val="000000"/>
                          </a:solidFill>
                          <a:effectLst/>
                          <a:latin typeface="+mn-ea"/>
                          <a:ea typeface="+mn-ea"/>
                        </a:rPr>
                        <a:t>・その他（　　　　　　　　）</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1549824"/>
                  </a:ext>
                </a:extLst>
              </a:tr>
              <a:tr h="309136">
                <a:tc>
                  <a:txBody>
                    <a:bodyPr/>
                    <a:lstStyle/>
                    <a:p>
                      <a:pPr algn="ctr" fontAlgn="ctr">
                        <a:buNone/>
                      </a:pPr>
                      <a:r>
                        <a:rPr lang="ja-JP" altLang="en-US" sz="1000" b="1" i="0" u="none" strike="noStrike" dirty="0">
                          <a:solidFill>
                            <a:srgbClr val="000000"/>
                          </a:solidFill>
                          <a:effectLst/>
                          <a:latin typeface="+mn-ea"/>
                          <a:ea typeface="+mn-ea"/>
                        </a:rPr>
                        <a:t>生年月日</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　</a:t>
                      </a:r>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dirty="0"/>
                    </a:p>
                  </a:txBody>
                  <a:tcPr marL="5300" marR="5300" marT="53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vMerge="1">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1956468"/>
                  </a:ext>
                </a:extLst>
              </a:tr>
            </a:tbl>
          </a:graphicData>
        </a:graphic>
      </p:graphicFrame>
      <p:graphicFrame>
        <p:nvGraphicFramePr>
          <p:cNvPr id="13" name="表 12">
            <a:extLst>
              <a:ext uri="{FF2B5EF4-FFF2-40B4-BE49-F238E27FC236}">
                <a16:creationId xmlns:a16="http://schemas.microsoft.com/office/drawing/2014/main" id="{A015E8A7-04DD-CA14-1597-7BB1E5EAF169}"/>
              </a:ext>
            </a:extLst>
          </p:cNvPr>
          <p:cNvGraphicFramePr>
            <a:graphicFrameLocks noGrp="1"/>
          </p:cNvGraphicFramePr>
          <p:nvPr>
            <p:extLst>
              <p:ext uri="{D42A27DB-BD31-4B8C-83A1-F6EECF244321}">
                <p14:modId xmlns:p14="http://schemas.microsoft.com/office/powerpoint/2010/main" val="1888524805"/>
              </p:ext>
            </p:extLst>
          </p:nvPr>
        </p:nvGraphicFramePr>
        <p:xfrm>
          <a:off x="267500" y="3480734"/>
          <a:ext cx="8639999" cy="3184902"/>
        </p:xfrm>
        <a:graphic>
          <a:graphicData uri="http://schemas.openxmlformats.org/drawingml/2006/table">
            <a:tbl>
              <a:tblPr/>
              <a:tblGrid>
                <a:gridCol w="5372583">
                  <a:extLst>
                    <a:ext uri="{9D8B030D-6E8A-4147-A177-3AD203B41FA5}">
                      <a16:colId xmlns:a16="http://schemas.microsoft.com/office/drawing/2014/main" val="3161437648"/>
                    </a:ext>
                  </a:extLst>
                </a:gridCol>
                <a:gridCol w="3267416">
                  <a:extLst>
                    <a:ext uri="{9D8B030D-6E8A-4147-A177-3AD203B41FA5}">
                      <a16:colId xmlns:a16="http://schemas.microsoft.com/office/drawing/2014/main" val="3015613858"/>
                    </a:ext>
                  </a:extLst>
                </a:gridCol>
              </a:tblGrid>
              <a:tr h="190807">
                <a:tc>
                  <a:txBody>
                    <a:bodyPr/>
                    <a:lstStyle/>
                    <a:p>
                      <a:pPr algn="ctr" fontAlgn="ctr">
                        <a:buNone/>
                      </a:pPr>
                      <a:r>
                        <a:rPr lang="ja-JP" altLang="en-US" sz="1000" b="1" i="0" u="none" strike="noStrike" dirty="0">
                          <a:solidFill>
                            <a:srgbClr val="000000"/>
                          </a:solidFill>
                          <a:effectLst/>
                          <a:latin typeface="+mn-ea"/>
                          <a:ea typeface="+mn-ea"/>
                        </a:rPr>
                        <a:t>提案の背景</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buNone/>
                      </a:pPr>
                      <a:r>
                        <a:rPr lang="ja-JP" altLang="en-US" sz="1000" b="1" i="0" u="none" strike="noStrike" dirty="0">
                          <a:solidFill>
                            <a:srgbClr val="000000"/>
                          </a:solidFill>
                          <a:effectLst/>
                          <a:latin typeface="+mn-ea"/>
                          <a:ea typeface="+mn-ea"/>
                        </a:rPr>
                        <a:t>イメージ画像など</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00083785"/>
                  </a:ext>
                </a:extLst>
              </a:tr>
              <a:tr h="777514">
                <a:tc>
                  <a:txBody>
                    <a:bodyPr/>
                    <a:lstStyle/>
                    <a:p>
                      <a:pPr algn="l" fontAlgn="ctr">
                        <a:buNone/>
                      </a:pPr>
                      <a:r>
                        <a:rPr lang="ja-JP" altLang="en-US" sz="900" b="0" i="0" u="none" strike="noStrike" dirty="0">
                          <a:solidFill>
                            <a:srgbClr val="FF0000"/>
                          </a:solidFill>
                          <a:effectLst/>
                          <a:latin typeface="+mn-ea"/>
                          <a:ea typeface="+mn-ea"/>
                        </a:rPr>
                        <a:t>（なぜこの提案が必要か）</a:t>
                      </a:r>
                      <a:endParaRPr lang="en-US" altLang="ja-JP" sz="900" b="0" i="0" u="none" strike="noStrike" dirty="0">
                        <a:solidFill>
                          <a:srgbClr val="FF0000"/>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rgbClr val="FF0000"/>
                        </a:solidFill>
                        <a:effectLst/>
                        <a:latin typeface="+mn-ea"/>
                        <a:ea typeface="+mn-ea"/>
                      </a:endParaRPr>
                    </a:p>
                  </a:txBody>
                  <a:tcPr marL="5300" marR="5300" marT="53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ctr" fontAlgn="ctr">
                        <a:buNone/>
                      </a:pPr>
                      <a:r>
                        <a:rPr lang="ja-JP" altLang="en-US" sz="900" b="0" i="0" u="none" strike="noStrike" dirty="0">
                          <a:solidFill>
                            <a:srgbClr val="000000"/>
                          </a:solidFill>
                          <a:effectLst/>
                          <a:latin typeface="+mn-ea"/>
                          <a:ea typeface="+mn-ea"/>
                        </a:rPr>
                        <a:t>（提案の内容をイメージできる図や写真の画像を添付）　</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2321701"/>
                  </a:ext>
                </a:extLst>
              </a:tr>
              <a:tr h="190807">
                <a:tc>
                  <a:txBody>
                    <a:bodyPr/>
                    <a:lstStyle/>
                    <a:p>
                      <a:pPr algn="ctr" fontAlgn="ctr">
                        <a:buNone/>
                      </a:pPr>
                      <a:r>
                        <a:rPr lang="ja-JP" altLang="en-US" sz="1000" b="1" i="0" u="none" strike="noStrike" dirty="0">
                          <a:solidFill>
                            <a:srgbClr val="000000"/>
                          </a:solidFill>
                          <a:effectLst/>
                          <a:latin typeface="+mn-ea"/>
                          <a:ea typeface="+mn-ea"/>
                        </a:rPr>
                        <a:t>提案の概要</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2814051380"/>
                  </a:ext>
                </a:extLst>
              </a:tr>
              <a:tr h="1092427">
                <a:tc>
                  <a:txBody>
                    <a:bodyPr/>
                    <a:lstStyle/>
                    <a:p>
                      <a:pPr algn="l" fontAlgn="ctr">
                        <a:buNone/>
                      </a:pPr>
                      <a:r>
                        <a:rPr lang="ja-JP" altLang="en-US" sz="900" b="0" i="0" u="none" strike="noStrike" dirty="0">
                          <a:solidFill>
                            <a:srgbClr val="FF0000"/>
                          </a:solidFill>
                          <a:effectLst/>
                          <a:latin typeface="+mn-ea"/>
                          <a:ea typeface="+mn-ea"/>
                        </a:rPr>
                        <a:t>（具体的に何を実現したいのか）</a:t>
                      </a:r>
                      <a:endParaRPr lang="en-US" altLang="ja-JP" sz="900" b="0" i="0" u="none" strike="noStrike" dirty="0">
                        <a:solidFill>
                          <a:srgbClr val="FF0000"/>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rgbClr val="FF0000"/>
                        </a:solidFill>
                        <a:effectLst/>
                        <a:latin typeface="+mn-ea"/>
                        <a:ea typeface="+mn-ea"/>
                      </a:endParaRPr>
                    </a:p>
                  </a:txBody>
                  <a:tcPr marL="5300" marR="5300" marT="53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690381289"/>
                  </a:ext>
                </a:extLst>
              </a:tr>
              <a:tr h="190807">
                <a:tc>
                  <a:txBody>
                    <a:bodyPr/>
                    <a:lstStyle/>
                    <a:p>
                      <a:pPr algn="ctr" fontAlgn="ctr">
                        <a:buNone/>
                      </a:pPr>
                      <a:r>
                        <a:rPr lang="ja-JP" altLang="en-US" sz="1000" b="1" i="0" u="none" strike="noStrike" dirty="0">
                          <a:solidFill>
                            <a:srgbClr val="000000"/>
                          </a:solidFill>
                          <a:effectLst/>
                          <a:latin typeface="+mn-ea"/>
                          <a:ea typeface="+mn-ea"/>
                        </a:rPr>
                        <a:t>提案の効果</a:t>
                      </a:r>
                    </a:p>
                  </a:txBody>
                  <a:tcPr marL="5300" marR="5300" marT="530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buNone/>
                      </a:pPr>
                      <a:r>
                        <a:rPr lang="ja-JP" altLang="en-US" sz="1000" b="1" i="0" u="none" strike="noStrike" dirty="0">
                          <a:solidFill>
                            <a:srgbClr val="000000"/>
                          </a:solidFill>
                          <a:effectLst/>
                          <a:latin typeface="+mn-ea"/>
                          <a:ea typeface="+mn-ea"/>
                        </a:rPr>
                        <a:t>提案者の想い</a:t>
                      </a: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76357387"/>
                  </a:ext>
                </a:extLst>
              </a:tr>
              <a:tr h="732387">
                <a:tc>
                  <a:txBody>
                    <a:bodyPr/>
                    <a:lstStyle/>
                    <a:p>
                      <a:pPr algn="l" fontAlgn="ctr">
                        <a:buNone/>
                      </a:pPr>
                      <a:r>
                        <a:rPr lang="ja-JP" altLang="en-US" sz="900" b="0" i="0" u="none" strike="noStrike" dirty="0">
                          <a:solidFill>
                            <a:srgbClr val="FF0000"/>
                          </a:solidFill>
                          <a:effectLst/>
                          <a:latin typeface="+mn-ea"/>
                          <a:ea typeface="+mn-ea"/>
                        </a:rPr>
                        <a:t>（実現することで何が変わるのか）</a:t>
                      </a:r>
                      <a:endParaRPr lang="en-US" altLang="ja-JP" sz="900" b="0" i="0" u="none" strike="noStrike" dirty="0">
                        <a:solidFill>
                          <a:srgbClr val="FF0000"/>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chemeClr val="tx1"/>
                        </a:solidFill>
                        <a:effectLst/>
                        <a:latin typeface="+mn-ea"/>
                        <a:ea typeface="+mn-ea"/>
                      </a:endParaRPr>
                    </a:p>
                    <a:p>
                      <a:pPr algn="l" fontAlgn="ctr">
                        <a:buNone/>
                      </a:pPr>
                      <a:endParaRPr lang="en-US" altLang="ja-JP" sz="900" b="0" i="0" u="none" strike="noStrike" dirty="0">
                        <a:solidFill>
                          <a:srgbClr val="FF0000"/>
                        </a:solidFill>
                        <a:effectLst/>
                        <a:latin typeface="+mn-ea"/>
                        <a:ea typeface="+mn-ea"/>
                      </a:endParaRPr>
                    </a:p>
                  </a:txBody>
                  <a:tcPr marL="5300" marR="5300" marT="53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FF0000"/>
                          </a:solidFill>
                          <a:effectLst/>
                          <a:latin typeface="+mn-ea"/>
                          <a:ea typeface="+mn-ea"/>
                        </a:rPr>
                        <a:t>（実現に向けた熱意）</a:t>
                      </a:r>
                    </a:p>
                    <a:p>
                      <a:pPr algn="l" fontAlgn="ctr">
                        <a:buNone/>
                      </a:pPr>
                      <a:endParaRPr lang="ja-JP" altLang="en-US" sz="900" b="0" i="0" u="none" strike="noStrike" dirty="0">
                        <a:solidFill>
                          <a:srgbClr val="000000"/>
                        </a:solidFill>
                        <a:effectLst/>
                        <a:latin typeface="+mn-ea"/>
                        <a:ea typeface="+mn-ea"/>
                      </a:endParaRPr>
                    </a:p>
                  </a:txBody>
                  <a:tcPr marL="5300" marR="5300" marT="53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8929250"/>
                  </a:ext>
                </a:extLst>
              </a:tr>
            </a:tbl>
          </a:graphicData>
        </a:graphic>
      </p:graphicFrame>
    </p:spTree>
    <p:extLst>
      <p:ext uri="{BB962C8B-B14F-4D97-AF65-F5344CB8AC3E}">
        <p14:creationId xmlns:p14="http://schemas.microsoft.com/office/powerpoint/2010/main" val="1206888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DF126-73A3-1547-267D-74FB55FC5311}"/>
            </a:ext>
          </a:extLst>
        </p:cNvPr>
        <p:cNvGrpSpPr/>
        <p:nvPr/>
      </p:nvGrpSpPr>
      <p:grpSpPr>
        <a:xfrm>
          <a:off x="0" y="0"/>
          <a:ext cx="0" cy="0"/>
          <a:chOff x="0" y="0"/>
          <a:chExt cx="0" cy="0"/>
        </a:xfrm>
      </p:grpSpPr>
      <p:sp>
        <p:nvSpPr>
          <p:cNvPr id="7" name="正方形/長方形 6">
            <a:extLst>
              <a:ext uri="{FF2B5EF4-FFF2-40B4-BE49-F238E27FC236}">
                <a16:creationId xmlns:a16="http://schemas.microsoft.com/office/drawing/2014/main" id="{5F2D98C7-C8AF-2045-BC72-C51E76BFE2DC}"/>
              </a:ext>
            </a:extLst>
          </p:cNvPr>
          <p:cNvSpPr/>
          <p:nvPr/>
        </p:nvSpPr>
        <p:spPr>
          <a:xfrm>
            <a:off x="0" y="0"/>
            <a:ext cx="9144000" cy="36512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latin typeface="+mn-ea"/>
              </a:rPr>
              <a:t>　イマバリ未来デザイン・アワード　応募シート</a:t>
            </a:r>
            <a:r>
              <a:rPr lang="ja-JP" altLang="en-US" sz="1400" b="1" dirty="0">
                <a:solidFill>
                  <a:srgbClr val="FF0000"/>
                </a:solidFill>
                <a:latin typeface="+mn-ea"/>
              </a:rPr>
              <a:t>（提出必須）</a:t>
            </a:r>
            <a:r>
              <a:rPr lang="ja-JP" altLang="en-US" sz="1400" b="1" dirty="0">
                <a:solidFill>
                  <a:schemeClr val="tx1"/>
                </a:solidFill>
                <a:latin typeface="+mn-ea"/>
              </a:rPr>
              <a:t>　　　　　　　　　　　　　　</a:t>
            </a:r>
            <a:r>
              <a:rPr lang="en-US" altLang="ja-JP" sz="1400" b="1" dirty="0">
                <a:solidFill>
                  <a:schemeClr val="tx1"/>
                </a:solidFill>
                <a:latin typeface="+mn-ea"/>
              </a:rPr>
              <a:t>【P2</a:t>
            </a:r>
            <a:r>
              <a:rPr lang="ja-JP" altLang="en-US" sz="1400" b="1" dirty="0">
                <a:solidFill>
                  <a:schemeClr val="tx1"/>
                </a:solidFill>
                <a:latin typeface="+mn-ea"/>
              </a:rPr>
              <a:t>・同意事項</a:t>
            </a:r>
            <a:r>
              <a:rPr lang="en-US" altLang="ja-JP" sz="1400" b="1" dirty="0">
                <a:solidFill>
                  <a:schemeClr val="tx1"/>
                </a:solidFill>
                <a:latin typeface="+mn-ea"/>
              </a:rPr>
              <a:t>】</a:t>
            </a:r>
            <a:endParaRPr lang="ja-JP" altLang="en-US" sz="1400" b="1" dirty="0">
              <a:solidFill>
                <a:schemeClr val="tx1"/>
              </a:solidFill>
              <a:latin typeface="+mn-ea"/>
            </a:endParaRPr>
          </a:p>
        </p:txBody>
      </p:sp>
      <p:graphicFrame>
        <p:nvGraphicFramePr>
          <p:cNvPr id="2" name="表 1">
            <a:extLst>
              <a:ext uri="{FF2B5EF4-FFF2-40B4-BE49-F238E27FC236}">
                <a16:creationId xmlns:a16="http://schemas.microsoft.com/office/drawing/2014/main" id="{6A6E03D2-2D96-3764-B57B-FCE530AA0087}"/>
              </a:ext>
            </a:extLst>
          </p:cNvPr>
          <p:cNvGraphicFramePr>
            <a:graphicFrameLocks noGrp="1"/>
          </p:cNvGraphicFramePr>
          <p:nvPr>
            <p:extLst>
              <p:ext uri="{D42A27DB-BD31-4B8C-83A1-F6EECF244321}">
                <p14:modId xmlns:p14="http://schemas.microsoft.com/office/powerpoint/2010/main" val="1702535839"/>
              </p:ext>
            </p:extLst>
          </p:nvPr>
        </p:nvGraphicFramePr>
        <p:xfrm>
          <a:off x="267499" y="499461"/>
          <a:ext cx="8640000" cy="6216912"/>
        </p:xfrm>
        <a:graphic>
          <a:graphicData uri="http://schemas.openxmlformats.org/drawingml/2006/table">
            <a:tbl>
              <a:tblPr/>
              <a:tblGrid>
                <a:gridCol w="8640000">
                  <a:extLst>
                    <a:ext uri="{9D8B030D-6E8A-4147-A177-3AD203B41FA5}">
                      <a16:colId xmlns:a16="http://schemas.microsoft.com/office/drawing/2014/main" val="2683328047"/>
                    </a:ext>
                  </a:extLst>
                </a:gridCol>
              </a:tblGrid>
              <a:tr h="6216912">
                <a:tc>
                  <a:txBody>
                    <a:bodyPr/>
                    <a:lstStyle/>
                    <a:p>
                      <a:pPr algn="l" fontAlgn="ctr">
                        <a:buNone/>
                      </a:pPr>
                      <a:endParaRPr lang="en-US" altLang="ja-JP" sz="1200" b="0" i="0" u="none" strike="noStrike" dirty="0">
                        <a:solidFill>
                          <a:srgbClr val="000000"/>
                        </a:solidFill>
                        <a:effectLst/>
                        <a:latin typeface="+mn-ea"/>
                        <a:ea typeface="+mn-ea"/>
                      </a:endParaRPr>
                    </a:p>
                    <a:p>
                      <a:pPr algn="l" fontAlgn="ctr">
                        <a:spcAft>
                          <a:spcPts val="600"/>
                        </a:spcAft>
                        <a:buNone/>
                      </a:pPr>
                      <a:r>
                        <a:rPr lang="ja-JP" altLang="en-US" sz="1200" b="0" i="0" u="none" strike="noStrike" dirty="0">
                          <a:solidFill>
                            <a:srgbClr val="000000"/>
                          </a:solidFill>
                          <a:effectLst/>
                          <a:latin typeface="+mn-ea"/>
                          <a:ea typeface="+mn-ea"/>
                        </a:rPr>
                        <a:t>　　</a:t>
                      </a:r>
                      <a:r>
                        <a:rPr lang="ja-JP" altLang="en-US" sz="1200" b="1" i="0" u="none" strike="noStrike" dirty="0">
                          <a:solidFill>
                            <a:srgbClr val="000000"/>
                          </a:solidFill>
                          <a:effectLst/>
                          <a:latin typeface="+mn-ea"/>
                          <a:ea typeface="+mn-ea"/>
                        </a:rPr>
                        <a:t>イマバリ未来デザイン・アワードへの応募にあたり、以下に記載する同意事項を確認の上、同意いただける場合は、</a:t>
                      </a:r>
                      <a:endParaRPr lang="en-US" altLang="ja-JP" sz="1200" b="1" i="0" u="none" strike="noStrike" dirty="0">
                        <a:solidFill>
                          <a:srgbClr val="000000"/>
                        </a:solidFill>
                        <a:effectLst/>
                        <a:latin typeface="+mn-ea"/>
                        <a:ea typeface="+mn-ea"/>
                      </a:endParaRPr>
                    </a:p>
                    <a:p>
                      <a:pPr algn="l" fontAlgn="ctr">
                        <a:spcAft>
                          <a:spcPts val="600"/>
                        </a:spcAft>
                        <a:buNone/>
                      </a:pPr>
                      <a:r>
                        <a:rPr lang="ja-JP" altLang="en-US" sz="1200" b="1" i="0" u="none" strike="noStrike" dirty="0">
                          <a:solidFill>
                            <a:srgbClr val="000000"/>
                          </a:solidFill>
                          <a:effectLst/>
                          <a:latin typeface="+mn-ea"/>
                          <a:ea typeface="+mn-ea"/>
                        </a:rPr>
                        <a:t>　下記に承諾者（応募者）の氏名と日付を記載してください。</a:t>
                      </a:r>
                      <a:endParaRPr lang="en-US" altLang="ja-JP" sz="1200" b="1" i="0" u="none" strike="noStrike" dirty="0">
                        <a:solidFill>
                          <a:srgbClr val="000000"/>
                        </a:solidFill>
                        <a:effectLst/>
                        <a:latin typeface="+mn-ea"/>
                        <a:ea typeface="+mn-ea"/>
                      </a:endParaRPr>
                    </a:p>
                    <a:p>
                      <a:pPr algn="l" fontAlgn="ctr">
                        <a:spcAft>
                          <a:spcPts val="600"/>
                        </a:spcAft>
                        <a:buNone/>
                      </a:pPr>
                      <a:r>
                        <a:rPr lang="ja-JP" altLang="en-US" sz="1100" b="0" i="0" u="none" strike="noStrike" dirty="0">
                          <a:solidFill>
                            <a:srgbClr val="000000"/>
                          </a:solidFill>
                          <a:effectLst/>
                          <a:latin typeface="+mn-ea"/>
                          <a:ea typeface="+mn-ea"/>
                        </a:rPr>
                        <a:t>　</a:t>
                      </a:r>
                      <a:r>
                        <a:rPr lang="en-US" altLang="ja-JP" sz="1000" b="0" i="0" u="none" strike="noStrike" dirty="0">
                          <a:solidFill>
                            <a:srgbClr val="000000"/>
                          </a:solidFill>
                          <a:effectLst/>
                          <a:latin typeface="+mn-ea"/>
                          <a:ea typeface="+mn-ea"/>
                        </a:rPr>
                        <a:t>【</a:t>
                      </a:r>
                      <a:r>
                        <a:rPr lang="ja-JP" altLang="en-US" sz="1000" b="0" i="0" u="none" strike="noStrike" dirty="0">
                          <a:solidFill>
                            <a:srgbClr val="000000"/>
                          </a:solidFill>
                          <a:effectLst/>
                          <a:latin typeface="+mn-ea"/>
                          <a:ea typeface="+mn-ea"/>
                        </a:rPr>
                        <a:t>同意事項</a:t>
                      </a:r>
                      <a:r>
                        <a:rPr lang="en-US" altLang="ja-JP" sz="1000" b="0" i="0" u="none" strike="noStrike" dirty="0">
                          <a:solidFill>
                            <a:srgbClr val="000000"/>
                          </a:solidFill>
                          <a:effectLst/>
                          <a:latin typeface="+mn-ea"/>
                          <a:ea typeface="+mn-ea"/>
                        </a:rPr>
                        <a:t>】</a:t>
                      </a:r>
                    </a:p>
                    <a:p>
                      <a:pPr algn="l" fontAlgn="ctr">
                        <a:spcAft>
                          <a:spcPts val="600"/>
                        </a:spcAft>
                        <a:buNone/>
                      </a:pPr>
                      <a:r>
                        <a:rPr lang="ja-JP" altLang="en-US" sz="1000" b="0" i="0" u="none" strike="noStrike" dirty="0">
                          <a:solidFill>
                            <a:srgbClr val="000000"/>
                          </a:solidFill>
                          <a:effectLst/>
                          <a:latin typeface="+mn-ea"/>
                          <a:ea typeface="+mn-ea"/>
                        </a:rPr>
                        <a:t>　</a:t>
                      </a:r>
                      <a:r>
                        <a:rPr lang="ja-JP" altLang="en-US" sz="900" b="0" i="0" u="none" strike="noStrike" dirty="0">
                          <a:solidFill>
                            <a:srgbClr val="000000"/>
                          </a:solidFill>
                          <a:effectLst/>
                          <a:latin typeface="+mn-ea"/>
                          <a:ea typeface="+mn-ea"/>
                        </a:rPr>
                        <a:t>応募にあたっては、応募者または推薦者に以下のすべての項目について同意をいただきます。</a:t>
                      </a:r>
                    </a:p>
                    <a:p>
                      <a:pPr algn="l" fontAlgn="ctr">
                        <a:spcAft>
                          <a:spcPts val="600"/>
                        </a:spcAft>
                        <a:buNone/>
                      </a:pPr>
                      <a:r>
                        <a:rPr lang="ja-JP" altLang="en-US" sz="900" b="0" i="0" u="none" strike="noStrike" dirty="0">
                          <a:solidFill>
                            <a:srgbClr val="000000"/>
                          </a:solidFill>
                          <a:effectLst/>
                          <a:latin typeface="+mn-ea"/>
                          <a:ea typeface="+mn-ea"/>
                        </a:rPr>
                        <a:t>　　ア　提出された応募書類は返却いたしません。</a:t>
                      </a:r>
                    </a:p>
                    <a:p>
                      <a:pPr algn="l" fontAlgn="ctr">
                        <a:spcAft>
                          <a:spcPts val="600"/>
                        </a:spcAft>
                        <a:buNone/>
                      </a:pPr>
                      <a:r>
                        <a:rPr lang="ja-JP" altLang="en-US" sz="900" b="0" i="0" u="none" strike="noStrike" dirty="0">
                          <a:solidFill>
                            <a:srgbClr val="000000"/>
                          </a:solidFill>
                          <a:effectLst/>
                          <a:latin typeface="+mn-ea"/>
                          <a:ea typeface="+mn-ea"/>
                        </a:rPr>
                        <a:t>　　イ　応募書類等に不備がある場合、応募対象の要件を満たさない場合など、審査対象から除外する場合があります</a:t>
                      </a:r>
                    </a:p>
                    <a:p>
                      <a:pPr algn="l" fontAlgn="ctr">
                        <a:spcAft>
                          <a:spcPts val="600"/>
                        </a:spcAft>
                        <a:buNone/>
                      </a:pPr>
                      <a:r>
                        <a:rPr lang="ja-JP" altLang="en-US" sz="900" b="0" i="0" u="none" strike="noStrike" dirty="0">
                          <a:solidFill>
                            <a:srgbClr val="000000"/>
                          </a:solidFill>
                          <a:effectLst/>
                          <a:latin typeface="+mn-ea"/>
                          <a:ea typeface="+mn-ea"/>
                        </a:rPr>
                        <a:t>　　ウ　審査の過程において、必要に応じて、応募対象の要件確認のための書類の提出をお願いする場合があります。</a:t>
                      </a:r>
                    </a:p>
                    <a:p>
                      <a:pPr algn="l" fontAlgn="ctr">
                        <a:spcAft>
                          <a:spcPts val="600"/>
                        </a:spcAft>
                        <a:buNone/>
                      </a:pPr>
                      <a:r>
                        <a:rPr lang="ja-JP" altLang="en-US" sz="900" b="0" i="0" u="none" strike="noStrike" dirty="0">
                          <a:solidFill>
                            <a:srgbClr val="000000"/>
                          </a:solidFill>
                          <a:effectLst/>
                          <a:latin typeface="+mn-ea"/>
                          <a:ea typeface="+mn-ea"/>
                        </a:rPr>
                        <a:t>　　エ　審査の過程または受賞発表後に、応募要件を満たさないことや応募内容に虚偽があることが判明した場合など、応募または受賞を取り消す</a:t>
                      </a:r>
                      <a:endParaRPr lang="en-US" altLang="ja-JP" sz="900" b="0" i="0" u="none" strike="noStrike" dirty="0">
                        <a:solidFill>
                          <a:srgbClr val="000000"/>
                        </a:solidFill>
                        <a:effectLst/>
                        <a:latin typeface="+mn-ea"/>
                        <a:ea typeface="+mn-ea"/>
                      </a:endParaRPr>
                    </a:p>
                    <a:p>
                      <a:pPr algn="l" fontAlgn="ctr">
                        <a:spcAft>
                          <a:spcPts val="600"/>
                        </a:spcAft>
                        <a:buNone/>
                      </a:pPr>
                      <a:r>
                        <a:rPr lang="ja-JP" altLang="en-US" sz="900" b="0" i="0" u="none" strike="noStrike" dirty="0">
                          <a:solidFill>
                            <a:srgbClr val="000000"/>
                          </a:solidFill>
                          <a:effectLst/>
                          <a:latin typeface="+mn-ea"/>
                          <a:ea typeface="+mn-ea"/>
                        </a:rPr>
                        <a:t>　　　場合があります。</a:t>
                      </a:r>
                    </a:p>
                    <a:p>
                      <a:pPr algn="l" fontAlgn="ctr">
                        <a:spcAft>
                          <a:spcPts val="600"/>
                        </a:spcAft>
                        <a:buNone/>
                      </a:pPr>
                      <a:r>
                        <a:rPr lang="ja-JP" altLang="en-US" sz="900" b="0" i="0" u="none" strike="noStrike" dirty="0">
                          <a:solidFill>
                            <a:srgbClr val="000000"/>
                          </a:solidFill>
                          <a:effectLst/>
                          <a:latin typeface="+mn-ea"/>
                          <a:ea typeface="+mn-ea"/>
                        </a:rPr>
                        <a:t>　　オ　応募資料の著作権は応募者に帰属します。ただし市広報・記録・成果共有の目的で、提案内容、提案者の氏名等を公開する場合があります。</a:t>
                      </a:r>
                    </a:p>
                    <a:p>
                      <a:pPr algn="l" fontAlgn="ctr">
                        <a:spcAft>
                          <a:spcPts val="600"/>
                        </a:spcAft>
                        <a:buNone/>
                      </a:pPr>
                      <a:r>
                        <a:rPr lang="ja-JP" altLang="en-US" sz="900" b="0" i="0" u="none" strike="noStrike" dirty="0">
                          <a:solidFill>
                            <a:srgbClr val="000000"/>
                          </a:solidFill>
                          <a:effectLst/>
                          <a:latin typeface="+mn-ea"/>
                          <a:ea typeface="+mn-ea"/>
                        </a:rPr>
                        <a:t>　　カ　個人情報の取り扱いに注意し、提出するデータに個人情報が含まれる場合は、本人の同意を得てください。</a:t>
                      </a:r>
                    </a:p>
                    <a:p>
                      <a:pPr algn="l" fontAlgn="ctr">
                        <a:spcAft>
                          <a:spcPts val="600"/>
                        </a:spcAft>
                        <a:buNone/>
                      </a:pPr>
                      <a:r>
                        <a:rPr lang="ja-JP" altLang="en-US" sz="900" b="0" i="0" u="none" strike="noStrike" dirty="0">
                          <a:solidFill>
                            <a:srgbClr val="000000"/>
                          </a:solidFill>
                          <a:effectLst/>
                          <a:latin typeface="+mn-ea"/>
                          <a:ea typeface="+mn-ea"/>
                        </a:rPr>
                        <a:t>　　キ　第三者の著作物・肖像を含む場合は、応募者の責任で権利処理を完了してから応募してください。</a:t>
                      </a:r>
                    </a:p>
                    <a:p>
                      <a:pPr algn="l" fontAlgn="ctr">
                        <a:spcAft>
                          <a:spcPts val="600"/>
                        </a:spcAft>
                        <a:buNone/>
                      </a:pPr>
                      <a:r>
                        <a:rPr lang="ja-JP" altLang="en-US" sz="900" b="0" i="0" u="none" strike="noStrike" dirty="0">
                          <a:solidFill>
                            <a:srgbClr val="000000"/>
                          </a:solidFill>
                          <a:effectLst/>
                          <a:latin typeface="+mn-ea"/>
                          <a:ea typeface="+mn-ea"/>
                        </a:rPr>
                        <a:t>　　ク　</a:t>
                      </a:r>
                      <a:r>
                        <a:rPr lang="en-US" altLang="ja-JP" sz="900" b="0" i="0" u="none" strike="noStrike" dirty="0">
                          <a:solidFill>
                            <a:srgbClr val="000000"/>
                          </a:solidFill>
                          <a:effectLst/>
                          <a:latin typeface="+mn-ea"/>
                          <a:ea typeface="+mn-ea"/>
                        </a:rPr>
                        <a:t>18</a:t>
                      </a:r>
                      <a:r>
                        <a:rPr lang="ja-JP" altLang="en-US" sz="900" b="0" i="0" u="none" strike="noStrike" dirty="0">
                          <a:solidFill>
                            <a:srgbClr val="000000"/>
                          </a:solidFill>
                          <a:effectLst/>
                          <a:latin typeface="+mn-ea"/>
                          <a:ea typeface="+mn-ea"/>
                        </a:rPr>
                        <a:t>歳未満の応募には、保護者または推薦者の同意が必要です。</a:t>
                      </a:r>
                    </a:p>
                    <a:p>
                      <a:pPr algn="l" fontAlgn="ctr">
                        <a:spcAft>
                          <a:spcPts val="600"/>
                        </a:spcAft>
                        <a:buNone/>
                      </a:pPr>
                      <a:r>
                        <a:rPr lang="ja-JP" altLang="en-US" sz="900" b="0" i="0" u="none" strike="noStrike" dirty="0">
                          <a:solidFill>
                            <a:srgbClr val="000000"/>
                          </a:solidFill>
                          <a:effectLst/>
                          <a:latin typeface="+mn-ea"/>
                          <a:ea typeface="+mn-ea"/>
                        </a:rPr>
                        <a:t>　　ケ　以下の内容に該当する提案については受け付けできません。</a:t>
                      </a:r>
                    </a:p>
                    <a:p>
                      <a:pPr algn="l" fontAlgn="ctr">
                        <a:spcAft>
                          <a:spcPts val="600"/>
                        </a:spcAft>
                        <a:buNone/>
                      </a:pPr>
                      <a:r>
                        <a:rPr lang="ja-JP" altLang="en-US" sz="900" b="0" i="0" u="none" strike="noStrike" dirty="0">
                          <a:solidFill>
                            <a:srgbClr val="000000"/>
                          </a:solidFill>
                          <a:effectLst/>
                          <a:latin typeface="+mn-ea"/>
                          <a:ea typeface="+mn-ea"/>
                        </a:rPr>
                        <a:t>　　　・法令に違反するもの</a:t>
                      </a:r>
                    </a:p>
                    <a:p>
                      <a:pPr algn="l" fontAlgn="ctr">
                        <a:spcAft>
                          <a:spcPts val="600"/>
                        </a:spcAft>
                        <a:buNone/>
                      </a:pPr>
                      <a:r>
                        <a:rPr lang="ja-JP" altLang="en-US" sz="900" b="0" i="0" u="none" strike="noStrike" dirty="0">
                          <a:solidFill>
                            <a:srgbClr val="000000"/>
                          </a:solidFill>
                          <a:effectLst/>
                          <a:latin typeface="+mn-ea"/>
                          <a:ea typeface="+mn-ea"/>
                        </a:rPr>
                        <a:t>　　　・公序良俗に反するもの</a:t>
                      </a:r>
                    </a:p>
                    <a:p>
                      <a:pPr algn="l" fontAlgn="ctr">
                        <a:spcAft>
                          <a:spcPts val="600"/>
                        </a:spcAft>
                        <a:buNone/>
                      </a:pPr>
                      <a:r>
                        <a:rPr lang="ja-JP" altLang="en-US" sz="900" b="0" i="0" u="none" strike="noStrike" dirty="0">
                          <a:solidFill>
                            <a:srgbClr val="000000"/>
                          </a:solidFill>
                          <a:effectLst/>
                          <a:latin typeface="+mn-ea"/>
                          <a:ea typeface="+mn-ea"/>
                        </a:rPr>
                        <a:t>　　　・営利、広告目的に偏重したもの</a:t>
                      </a:r>
                    </a:p>
                    <a:p>
                      <a:pPr algn="l" fontAlgn="ctr">
                        <a:spcAft>
                          <a:spcPts val="600"/>
                        </a:spcAft>
                        <a:buNone/>
                      </a:pPr>
                      <a:r>
                        <a:rPr lang="ja-JP" altLang="en-US" sz="900" b="0" i="0" u="none" strike="noStrike" dirty="0">
                          <a:solidFill>
                            <a:srgbClr val="000000"/>
                          </a:solidFill>
                          <a:effectLst/>
                          <a:latin typeface="+mn-ea"/>
                          <a:ea typeface="+mn-ea"/>
                        </a:rPr>
                        <a:t>　　　・政治、宗教活動に該当するもの</a:t>
                      </a:r>
                    </a:p>
                    <a:p>
                      <a:pPr algn="l" fontAlgn="ctr">
                        <a:spcAft>
                          <a:spcPts val="600"/>
                        </a:spcAft>
                        <a:buNone/>
                      </a:pPr>
                      <a:r>
                        <a:rPr lang="ja-JP" altLang="en-US" sz="900" b="0" i="0" u="none" strike="noStrike" dirty="0">
                          <a:solidFill>
                            <a:srgbClr val="000000"/>
                          </a:solidFill>
                          <a:effectLst/>
                          <a:latin typeface="+mn-ea"/>
                          <a:ea typeface="+mn-ea"/>
                        </a:rPr>
                        <a:t>　　　・誹謗中傷、プライバシー侵害に該当するもの</a:t>
                      </a:r>
                    </a:p>
                    <a:p>
                      <a:pPr algn="l" fontAlgn="ctr">
                        <a:spcAft>
                          <a:spcPts val="600"/>
                        </a:spcAft>
                        <a:buNone/>
                      </a:pPr>
                      <a:r>
                        <a:rPr lang="ja-JP" altLang="en-US" sz="900" b="0" i="0" u="none" strike="noStrike" dirty="0">
                          <a:solidFill>
                            <a:srgbClr val="000000"/>
                          </a:solidFill>
                          <a:effectLst/>
                          <a:latin typeface="+mn-ea"/>
                          <a:ea typeface="+mn-ea"/>
                        </a:rPr>
                        <a:t>　　　・その他、本事業の趣旨に反するもの</a:t>
                      </a:r>
                      <a:endParaRPr lang="en-US" altLang="ja-JP" sz="900" b="0" i="0" u="none" strike="noStrike" dirty="0">
                        <a:solidFill>
                          <a:srgbClr val="000000"/>
                        </a:solidFill>
                        <a:effectLst/>
                        <a:latin typeface="+mn-ea"/>
                        <a:ea typeface="+mn-ea"/>
                      </a:endParaRPr>
                    </a:p>
                    <a:p>
                      <a:pPr algn="l" fontAlgn="ctr">
                        <a:spcAft>
                          <a:spcPts val="600"/>
                        </a:spcAft>
                        <a:buNone/>
                      </a:pPr>
                      <a:r>
                        <a:rPr lang="ja-JP" altLang="en-US" sz="900" b="0" i="0" u="none" strike="noStrike" dirty="0">
                          <a:solidFill>
                            <a:srgbClr val="000000"/>
                          </a:solidFill>
                          <a:effectLst/>
                          <a:latin typeface="+mn-ea"/>
                          <a:ea typeface="+mn-ea"/>
                        </a:rPr>
                        <a:t>　　コ　優秀な提案については、市の事業として事業化、予算化することを目指して、検討を進めます。その際に、応募者にも検討組織（ラウンドテーブル）への</a:t>
                      </a:r>
                      <a:endParaRPr lang="en-US" altLang="ja-JP" sz="900" b="0" i="0" u="none" strike="noStrike" dirty="0">
                        <a:solidFill>
                          <a:srgbClr val="000000"/>
                        </a:solidFill>
                        <a:effectLst/>
                        <a:latin typeface="+mn-ea"/>
                        <a:ea typeface="+mn-ea"/>
                      </a:endParaRPr>
                    </a:p>
                    <a:p>
                      <a:pPr algn="l" fontAlgn="ctr">
                        <a:spcAft>
                          <a:spcPts val="600"/>
                        </a:spcAft>
                        <a:buNone/>
                      </a:pPr>
                      <a:r>
                        <a:rPr lang="ja-JP" altLang="en-US" sz="900" b="0" i="0" u="none" strike="noStrike" dirty="0">
                          <a:solidFill>
                            <a:srgbClr val="000000"/>
                          </a:solidFill>
                          <a:effectLst/>
                          <a:latin typeface="+mn-ea"/>
                          <a:ea typeface="+mn-ea"/>
                        </a:rPr>
                        <a:t>　　　参画を依頼させていただく場合があります。</a:t>
                      </a:r>
                    </a:p>
                    <a:p>
                      <a:pPr algn="l" fontAlgn="ctr">
                        <a:spcAft>
                          <a:spcPts val="600"/>
                        </a:spcAft>
                        <a:buNone/>
                      </a:pPr>
                      <a:endParaRPr lang="ja-JP" altLang="en-US" sz="1000" b="0" i="0" u="none" strike="noStrike" dirty="0">
                        <a:solidFill>
                          <a:srgbClr val="000000"/>
                        </a:solidFill>
                        <a:effectLst/>
                        <a:latin typeface="+mn-ea"/>
                        <a:ea typeface="+mn-ea"/>
                      </a:endParaRPr>
                    </a:p>
                    <a:p>
                      <a:pPr algn="l" fontAlgn="ctr">
                        <a:spcAft>
                          <a:spcPts val="600"/>
                        </a:spcAft>
                        <a:buNone/>
                      </a:pPr>
                      <a:endParaRPr lang="en-US" altLang="ja-JP" sz="1100" b="0" i="0" u="none" strike="noStrike" dirty="0">
                        <a:solidFill>
                          <a:srgbClr val="000000"/>
                        </a:solidFill>
                        <a:effectLst/>
                        <a:latin typeface="+mn-ea"/>
                        <a:ea typeface="+mn-ea"/>
                      </a:endParaRPr>
                    </a:p>
                    <a:p>
                      <a:pPr algn="l" fontAlgn="ctr">
                        <a:spcAft>
                          <a:spcPts val="600"/>
                        </a:spcAft>
                        <a:buNone/>
                      </a:pPr>
                      <a:endParaRPr lang="en-US" altLang="ja-JP" sz="1200" b="0" i="0" u="none" strike="noStrike" dirty="0">
                        <a:solidFill>
                          <a:srgbClr val="000000"/>
                        </a:solidFill>
                        <a:effectLst/>
                        <a:latin typeface="+mn-ea"/>
                        <a:ea typeface="+mn-ea"/>
                      </a:endParaRPr>
                    </a:p>
                  </a:txBody>
                  <a:tcPr marL="5300" marR="5300" marT="530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41629"/>
                  </a:ext>
                </a:extLst>
              </a:tr>
            </a:tbl>
          </a:graphicData>
        </a:graphic>
      </p:graphicFrame>
      <p:graphicFrame>
        <p:nvGraphicFramePr>
          <p:cNvPr id="4" name="表 3">
            <a:extLst>
              <a:ext uri="{FF2B5EF4-FFF2-40B4-BE49-F238E27FC236}">
                <a16:creationId xmlns:a16="http://schemas.microsoft.com/office/drawing/2014/main" id="{6F327CF3-2F6C-1A60-9756-418DE6B84247}"/>
              </a:ext>
            </a:extLst>
          </p:cNvPr>
          <p:cNvGraphicFramePr>
            <a:graphicFrameLocks noGrp="1"/>
          </p:cNvGraphicFramePr>
          <p:nvPr>
            <p:extLst>
              <p:ext uri="{D42A27DB-BD31-4B8C-83A1-F6EECF244321}">
                <p14:modId xmlns:p14="http://schemas.microsoft.com/office/powerpoint/2010/main" val="276152599"/>
              </p:ext>
            </p:extLst>
          </p:nvPr>
        </p:nvGraphicFramePr>
        <p:xfrm>
          <a:off x="1712818" y="5857974"/>
          <a:ext cx="5718364" cy="601562"/>
        </p:xfrm>
        <a:graphic>
          <a:graphicData uri="http://schemas.openxmlformats.org/drawingml/2006/table">
            <a:tbl>
              <a:tblPr/>
              <a:tblGrid>
                <a:gridCol w="608481">
                  <a:extLst>
                    <a:ext uri="{9D8B030D-6E8A-4147-A177-3AD203B41FA5}">
                      <a16:colId xmlns:a16="http://schemas.microsoft.com/office/drawing/2014/main" val="2040802170"/>
                    </a:ext>
                  </a:extLst>
                </a:gridCol>
                <a:gridCol w="2966037">
                  <a:extLst>
                    <a:ext uri="{9D8B030D-6E8A-4147-A177-3AD203B41FA5}">
                      <a16:colId xmlns:a16="http://schemas.microsoft.com/office/drawing/2014/main" val="1018784062"/>
                    </a:ext>
                  </a:extLst>
                </a:gridCol>
                <a:gridCol w="391885">
                  <a:extLst>
                    <a:ext uri="{9D8B030D-6E8A-4147-A177-3AD203B41FA5}">
                      <a16:colId xmlns:a16="http://schemas.microsoft.com/office/drawing/2014/main" val="1981583862"/>
                    </a:ext>
                  </a:extLst>
                </a:gridCol>
                <a:gridCol w="1751961">
                  <a:extLst>
                    <a:ext uri="{9D8B030D-6E8A-4147-A177-3AD203B41FA5}">
                      <a16:colId xmlns:a16="http://schemas.microsoft.com/office/drawing/2014/main" val="3253744913"/>
                    </a:ext>
                  </a:extLst>
                </a:gridCol>
              </a:tblGrid>
              <a:tr h="200520">
                <a:tc rowSpan="2">
                  <a:txBody>
                    <a:bodyPr/>
                    <a:lstStyle/>
                    <a:p>
                      <a:pPr algn="ctr" fontAlgn="ctr">
                        <a:buNone/>
                      </a:pPr>
                      <a:r>
                        <a:rPr lang="ja-JP" altLang="en-US" sz="1000" b="1" i="0" u="none" strike="noStrike" dirty="0">
                          <a:solidFill>
                            <a:srgbClr val="000000"/>
                          </a:solidFill>
                          <a:effectLst/>
                          <a:latin typeface="+mn-ea"/>
                          <a:ea typeface="+mn-ea"/>
                        </a:rPr>
                        <a:t>承諾者</a:t>
                      </a:r>
                    </a:p>
                  </a:txBody>
                  <a:tcPr marL="5300" marR="5300" marT="53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ctr">
                        <a:buNone/>
                      </a:pPr>
                      <a:r>
                        <a:rPr lang="ja-JP" altLang="en-US" sz="900" b="0" i="0" u="none" strike="noStrike" dirty="0">
                          <a:solidFill>
                            <a:srgbClr val="000000"/>
                          </a:solidFill>
                          <a:effectLst/>
                          <a:latin typeface="+mn-ea"/>
                          <a:ea typeface="+mn-ea"/>
                        </a:rPr>
                        <a:t>（ﾌﾘｶﾞﾅ）</a:t>
                      </a:r>
                    </a:p>
                  </a:txBody>
                  <a:tcPr marL="5300" marR="5300" marT="53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buNone/>
                      </a:pPr>
                      <a:r>
                        <a:rPr lang="ja-JP" altLang="en-US" sz="1000" b="1" i="0" u="none" strike="noStrike" dirty="0">
                          <a:solidFill>
                            <a:srgbClr val="000000"/>
                          </a:solidFill>
                          <a:effectLst/>
                          <a:latin typeface="+mn-ea"/>
                          <a:ea typeface="+mn-ea"/>
                        </a:rPr>
                        <a:t>日付</a:t>
                      </a:r>
                    </a:p>
                  </a:txBody>
                  <a:tcPr marL="5300" marR="5300" marT="53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rowSpan="2">
                  <a:txBody>
                    <a:bodyPr/>
                    <a:lstStyle/>
                    <a:p>
                      <a:pPr algn="l" fontAlgn="ctr">
                        <a:buNone/>
                      </a:pPr>
                      <a:r>
                        <a:rPr lang="ja-JP" altLang="en-US" sz="900" b="0" i="0" u="none" strike="noStrike" dirty="0">
                          <a:solidFill>
                            <a:srgbClr val="000000"/>
                          </a:solidFill>
                          <a:effectLst/>
                          <a:latin typeface="+mn-ea"/>
                          <a:ea typeface="+mn-ea"/>
                        </a:rPr>
                        <a:t>　</a:t>
                      </a:r>
                      <a:endParaRPr lang="en-US" altLang="ja-JP" sz="900" b="0" i="0" u="none" strike="noStrike" dirty="0">
                        <a:solidFill>
                          <a:srgbClr val="000000"/>
                        </a:solidFill>
                        <a:effectLst/>
                        <a:latin typeface="+mn-ea"/>
                        <a:ea typeface="+mn-ea"/>
                      </a:endParaRPr>
                    </a:p>
                  </a:txBody>
                  <a:tcPr marL="5300" marR="5300" marT="53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3133480"/>
                  </a:ext>
                </a:extLst>
              </a:tr>
              <a:tr h="401042">
                <a:tc vMerge="1">
                  <a:txBody>
                    <a:bodyPr/>
                    <a:lstStyle/>
                    <a:p>
                      <a:endParaRPr kumimoji="1" lang="ja-JP" altLang="en-US"/>
                    </a:p>
                  </a:txBody>
                  <a:tcPr/>
                </a:tc>
                <a:tc>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pPr algn="l" fontAlgn="ctr">
                        <a:buNone/>
                      </a:pPr>
                      <a:endParaRPr lang="ja-JP" altLang="en-US" sz="900" b="0" i="0" u="none" strike="noStrike" dirty="0">
                        <a:solidFill>
                          <a:srgbClr val="000000"/>
                        </a:solidFill>
                        <a:effectLst/>
                        <a:latin typeface="+mn-ea"/>
                        <a:ea typeface="+mn-ea"/>
                      </a:endParaRPr>
                    </a:p>
                  </a:txBody>
                  <a:tcPr marL="5300" marR="5300" marT="53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9260489"/>
                  </a:ext>
                </a:extLst>
              </a:tr>
            </a:tbl>
          </a:graphicData>
        </a:graphic>
      </p:graphicFrame>
    </p:spTree>
    <p:extLst>
      <p:ext uri="{BB962C8B-B14F-4D97-AF65-F5344CB8AC3E}">
        <p14:creationId xmlns:p14="http://schemas.microsoft.com/office/powerpoint/2010/main" val="7741387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1734</TotalTime>
  <Words>654</Words>
  <Application>Microsoft Office PowerPoint</Application>
  <PresentationFormat>画面に合わせる (4:3)</PresentationFormat>
  <Paragraphs>73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中村仁哉</dc:creator>
  <cp:lastModifiedBy>藤岡洋</cp:lastModifiedBy>
  <cp:revision>53</cp:revision>
  <cp:lastPrinted>2025-06-11T00:48:20Z</cp:lastPrinted>
  <dcterms:created xsi:type="dcterms:W3CDTF">2025-05-14T04:59:40Z</dcterms:created>
  <dcterms:modified xsi:type="dcterms:W3CDTF">2025-10-29T08:11:21Z</dcterms:modified>
</cp:coreProperties>
</file>