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0691813" cy="1511935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800F"/>
    <a:srgbClr val="B5600B"/>
    <a:srgbClr val="FF9999"/>
    <a:srgbClr val="FF0066"/>
    <a:srgbClr val="FFB3D2"/>
    <a:srgbClr val="FAE2D6"/>
    <a:srgbClr val="4C1F08"/>
    <a:srgbClr val="FFF2C1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24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E7B9E-A319-43DC-A105-616079032C9C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9B0C3-AF87-4B1A-85C1-6480388A76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72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9B0C3-AF87-4B1A-85C1-6480388A766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372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2EB24-4E49-4690-81E6-DA7DC7C751BB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AA34-1757-4795-B677-C861CF7E57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869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2EB24-4E49-4690-81E6-DA7DC7C751BB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AA34-1757-4795-B677-C861CF7E57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344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2EB24-4E49-4690-81E6-DA7DC7C751BB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AA34-1757-4795-B677-C861CF7E57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5949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2EB24-4E49-4690-81E6-DA7DC7C751BB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AA34-1757-4795-B677-C861CF7E57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338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82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82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2EB24-4E49-4690-81E6-DA7DC7C751BB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AA34-1757-4795-B677-C861CF7E57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3096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2EB24-4E49-4690-81E6-DA7DC7C751BB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AA34-1757-4795-B677-C861CF7E57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481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2EB24-4E49-4690-81E6-DA7DC7C751BB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AA34-1757-4795-B677-C861CF7E57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435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2EB24-4E49-4690-81E6-DA7DC7C751BB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AA34-1757-4795-B677-C861CF7E57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746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2EB24-4E49-4690-81E6-DA7DC7C751BB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AA34-1757-4795-B677-C861CF7E57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825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2EB24-4E49-4690-81E6-DA7DC7C751BB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AA34-1757-4795-B677-C861CF7E57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5074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2EB24-4E49-4690-81E6-DA7DC7C751BB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AA34-1757-4795-B677-C861CF7E57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7522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52EB24-4E49-4690-81E6-DA7DC7C751BB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25AA34-1757-4795-B677-C861CF7E57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5955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83BE103-EE3C-9EF9-4890-CEF718E283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1" r="41774"/>
          <a:stretch>
            <a:fillRect/>
          </a:stretch>
        </p:blipFill>
        <p:spPr>
          <a:xfrm>
            <a:off x="1" y="57093"/>
            <a:ext cx="10691812" cy="14779173"/>
          </a:xfrm>
          <a:prstGeom prst="rect">
            <a:avLst/>
          </a:prstGeom>
        </p:spPr>
      </p:pic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DE72D3F3-C420-9D92-7208-958D2B7C874D}"/>
              </a:ext>
            </a:extLst>
          </p:cNvPr>
          <p:cNvGrpSpPr/>
          <p:nvPr/>
        </p:nvGrpSpPr>
        <p:grpSpPr>
          <a:xfrm>
            <a:off x="5274110" y="6036016"/>
            <a:ext cx="4760344" cy="1200329"/>
            <a:chOff x="5214476" y="6214925"/>
            <a:chExt cx="4760344" cy="1200329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78CF7DE-12E9-586D-746F-125E25034869}"/>
                </a:ext>
              </a:extLst>
            </p:cNvPr>
            <p:cNvSpPr txBox="1"/>
            <p:nvPr/>
          </p:nvSpPr>
          <p:spPr>
            <a:xfrm>
              <a:off x="5214476" y="6214925"/>
              <a:ext cx="43237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b="1" dirty="0">
                  <a:solidFill>
                    <a:srgbClr val="4C1F08"/>
                  </a:solidFill>
                  <a:latin typeface="Calisto MT" panose="02040603050505030304" pitchFamily="18" charset="0"/>
                </a:rPr>
                <a:t>2026</a:t>
              </a:r>
              <a:r>
                <a:rPr kumimoji="1" lang="ja-JP" altLang="en-US" sz="2800" b="1" dirty="0">
                  <a:solidFill>
                    <a:srgbClr val="4C1F08"/>
                  </a:solidFill>
                  <a:latin typeface="Calisto MT" panose="02040603050505030304" pitchFamily="18" charset="0"/>
                  <a:ea typeface="HGP明朝E" panose="02020900000000000000" pitchFamily="18" charset="-128"/>
                </a:rPr>
                <a:t>年　</a:t>
              </a:r>
              <a:r>
                <a:rPr kumimoji="1" lang="en-US" altLang="ja-JP" sz="7000" b="1" dirty="0">
                  <a:solidFill>
                    <a:srgbClr val="4C1F08"/>
                  </a:solidFill>
                  <a:latin typeface="Calisto MT" panose="02040603050505030304" pitchFamily="18" charset="0"/>
                </a:rPr>
                <a:t>9</a:t>
              </a:r>
              <a:r>
                <a:rPr kumimoji="1" lang="ja-JP" altLang="en-US" sz="2800" b="1" dirty="0">
                  <a:solidFill>
                    <a:srgbClr val="4C1F08"/>
                  </a:solidFill>
                  <a:latin typeface="Calisto MT" panose="02040603050505030304" pitchFamily="18" charset="0"/>
                  <a:ea typeface="HGP明朝E" panose="02020900000000000000" pitchFamily="18" charset="-128"/>
                </a:rPr>
                <a:t>月</a:t>
              </a:r>
              <a:r>
                <a:rPr kumimoji="1" lang="ja-JP" altLang="en-US" sz="2400" b="1" dirty="0">
                  <a:solidFill>
                    <a:srgbClr val="4C1F08"/>
                  </a:solidFill>
                  <a:latin typeface="Calisto MT" panose="02040603050505030304" pitchFamily="18" charset="0"/>
                  <a:ea typeface="HGP明朝E" panose="02020900000000000000" pitchFamily="18" charset="-128"/>
                </a:rPr>
                <a:t> </a:t>
              </a:r>
              <a:r>
                <a:rPr kumimoji="1" lang="en-US" altLang="ja-JP" sz="7000" b="1" dirty="0">
                  <a:solidFill>
                    <a:srgbClr val="4C1F08"/>
                  </a:solidFill>
                  <a:latin typeface="Calisto MT" panose="02040603050505030304" pitchFamily="18" charset="0"/>
                </a:rPr>
                <a:t>21</a:t>
              </a:r>
              <a:r>
                <a:rPr kumimoji="1" lang="ja-JP" altLang="en-US" sz="2800" b="1" dirty="0">
                  <a:solidFill>
                    <a:srgbClr val="4C1F08"/>
                  </a:solidFill>
                  <a:latin typeface="Calisto MT" panose="02040603050505030304" pitchFamily="18" charset="0"/>
                  <a:ea typeface="HGP明朝E" panose="02020900000000000000" pitchFamily="18" charset="-128"/>
                </a:rPr>
                <a:t>日</a:t>
              </a:r>
            </a:p>
          </p:txBody>
        </p:sp>
        <p:sp>
          <p:nvSpPr>
            <p:cNvPr id="11" name="楕円 10">
              <a:extLst>
                <a:ext uri="{FF2B5EF4-FFF2-40B4-BE49-F238E27FC236}">
                  <a16:creationId xmlns:a16="http://schemas.microsoft.com/office/drawing/2014/main" id="{0C627C99-8B9C-D85A-8480-FA58FC459D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0820" y="6493128"/>
              <a:ext cx="684000" cy="68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ctr" anchorCtr="1"/>
            <a:lstStyle/>
            <a:p>
              <a:pPr algn="ctr"/>
              <a:r>
                <a:rPr kumimoji="1" lang="ja-JP" altLang="en-US" sz="2800" dirty="0">
                  <a:latin typeface="HGP明朝E" panose="02020900000000000000" pitchFamily="18" charset="-128"/>
                  <a:ea typeface="HGP明朝E" panose="02020900000000000000" pitchFamily="18" charset="-128"/>
                </a:rPr>
                <a:t>月</a:t>
              </a:r>
            </a:p>
          </p:txBody>
        </p:sp>
      </p:grp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4D83C288-9D7F-079D-6FD2-A47C10D42E7A}"/>
              </a:ext>
            </a:extLst>
          </p:cNvPr>
          <p:cNvSpPr/>
          <p:nvPr/>
        </p:nvSpPr>
        <p:spPr>
          <a:xfrm>
            <a:off x="2430644" y="7498145"/>
            <a:ext cx="7630916" cy="2057313"/>
          </a:xfrm>
          <a:prstGeom prst="roundRect">
            <a:avLst/>
          </a:prstGeom>
          <a:solidFill>
            <a:schemeClr val="bg1"/>
          </a:solidFill>
          <a:ln w="31750">
            <a:gradFill>
              <a:gsLst>
                <a:gs pos="61000">
                  <a:srgbClr val="F1800F"/>
                </a:gs>
                <a:gs pos="13000">
                  <a:srgbClr val="FFC000"/>
                </a:gs>
                <a:gs pos="100000">
                  <a:srgbClr val="F1800F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B073E0F0-F452-2221-DBF2-6DA4C0B1112A}"/>
              </a:ext>
            </a:extLst>
          </p:cNvPr>
          <p:cNvSpPr>
            <a:spLocks noChangeAspect="1"/>
          </p:cNvSpPr>
          <p:nvPr/>
        </p:nvSpPr>
        <p:spPr>
          <a:xfrm>
            <a:off x="2011775" y="7230862"/>
            <a:ext cx="837736" cy="83773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02041CB-AB88-8EFE-9F77-9D8CF9C750F7}"/>
              </a:ext>
            </a:extLst>
          </p:cNvPr>
          <p:cNvSpPr txBox="1"/>
          <p:nvPr/>
        </p:nvSpPr>
        <p:spPr>
          <a:xfrm>
            <a:off x="2619150" y="7422790"/>
            <a:ext cx="7562250" cy="2327469"/>
          </a:xfrm>
          <a:prstGeom prst="rect">
            <a:avLst/>
          </a:prstGeom>
          <a:noFill/>
          <a:ln w="53975" cap="rnd">
            <a:noFill/>
          </a:ln>
        </p:spPr>
        <p:txBody>
          <a:bodyPr wrap="square" lIns="180000" tIns="360000" rIns="180000" bIns="360000" rtlCol="0">
            <a:spAutoFit/>
          </a:bodyPr>
          <a:lstStyle/>
          <a:p>
            <a:r>
              <a:rPr kumimoji="1"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　ご観覧いただいた</a:t>
            </a:r>
            <a:r>
              <a:rPr kumimoji="1" lang="en-US" altLang="ja-JP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65</a:t>
            </a:r>
            <a:r>
              <a:rPr kumimoji="1"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歳以上の皆さま全員に、</a:t>
            </a:r>
            <a:endParaRPr kumimoji="1" lang="en-US" altLang="ja-JP" sz="26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r>
              <a:rPr kumimoji="1" lang="en-US" altLang="ja-JP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【</a:t>
            </a:r>
            <a:r>
              <a:rPr kumimoji="1"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野間仁根</a:t>
            </a:r>
            <a:r>
              <a:rPr kumimoji="1" lang="en-US" altLang="ja-JP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】</a:t>
            </a:r>
            <a:r>
              <a:rPr kumimoji="1"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の絵はがき１セット（６枚入り）</a:t>
            </a:r>
            <a:endParaRPr kumimoji="1" lang="en-US" altLang="ja-JP" sz="26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r>
              <a:rPr kumimoji="1"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２種類のうちいずれか１セットをプレゼントいたします。この機会にぜひお越しください。</a:t>
            </a:r>
            <a:endParaRPr kumimoji="1" lang="en-US" altLang="ja-JP" sz="26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FEA9D4A-9F02-8100-3976-858489F38F8F}"/>
              </a:ext>
            </a:extLst>
          </p:cNvPr>
          <p:cNvSpPr txBox="1"/>
          <p:nvPr/>
        </p:nvSpPr>
        <p:spPr>
          <a:xfrm>
            <a:off x="2020032" y="7411988"/>
            <a:ext cx="122846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6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謹呈</a:t>
            </a: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0FFE18BE-6A77-D0EB-80DD-8BB6289C7918}"/>
              </a:ext>
            </a:extLst>
          </p:cNvPr>
          <p:cNvGrpSpPr/>
          <p:nvPr/>
        </p:nvGrpSpPr>
        <p:grpSpPr>
          <a:xfrm>
            <a:off x="19455" y="14238298"/>
            <a:ext cx="10672357" cy="800219"/>
            <a:chOff x="19455" y="14401588"/>
            <a:chExt cx="10672357" cy="800219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48E394B9-C712-56E6-082A-32DADACF0A1B}"/>
                </a:ext>
              </a:extLst>
            </p:cNvPr>
            <p:cNvSpPr txBox="1"/>
            <p:nvPr/>
          </p:nvSpPr>
          <p:spPr>
            <a:xfrm>
              <a:off x="19455" y="14401588"/>
              <a:ext cx="10672357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野間仁根　　バラのミュージアム　</a:t>
              </a:r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開館時間 </a:t>
              </a:r>
              <a:r>
                <a:rPr kumimoji="1" lang="en-US" altLang="ja-JP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/ 9:00</a:t>
              </a:r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～</a:t>
              </a:r>
              <a:r>
                <a:rPr kumimoji="1" lang="en-US" altLang="ja-JP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17:00</a:t>
              </a:r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（入場は</a:t>
              </a:r>
              <a:r>
                <a:rPr kumimoji="1" lang="en-US" altLang="ja-JP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16:30</a:t>
              </a:r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まで）</a:t>
              </a:r>
              <a:endParaRPr kumimoji="1" lang="en-US" altLang="ja-JP" sz="1400" dirty="0">
                <a:latin typeface="游明朝" panose="02020400000000000000" pitchFamily="18" charset="-128"/>
                <a:ea typeface="游明朝" panose="02020400000000000000" pitchFamily="18" charset="-128"/>
              </a:endParaRPr>
            </a:p>
            <a:p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　　（今治市吉海郷土文化センター）　　　  入  館  料 </a:t>
              </a:r>
              <a:r>
                <a:rPr kumimoji="1" lang="en-US" altLang="ja-JP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/ </a:t>
              </a:r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一般</a:t>
              </a:r>
              <a:r>
                <a:rPr kumimoji="1" lang="en-US" altLang="ja-JP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310</a:t>
              </a:r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円・学生</a:t>
              </a:r>
              <a:r>
                <a:rPr kumimoji="1" lang="en-US" altLang="ja-JP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160</a:t>
              </a:r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円・</a:t>
              </a:r>
              <a:r>
                <a:rPr kumimoji="1" lang="en-US" altLang="ja-JP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65</a:t>
              </a:r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歳以上</a:t>
              </a:r>
              <a:r>
                <a:rPr kumimoji="1" lang="en-US" altLang="ja-JP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250</a:t>
              </a:r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円・高校生以下または</a:t>
              </a:r>
              <a:r>
                <a:rPr kumimoji="1" lang="en-US" altLang="ja-JP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18</a:t>
              </a:r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歳未満無料</a:t>
              </a:r>
              <a:endParaRPr kumimoji="1" lang="en-US" altLang="ja-JP" sz="1400" dirty="0">
                <a:latin typeface="游明朝" panose="02020400000000000000" pitchFamily="18" charset="-128"/>
                <a:ea typeface="游明朝" panose="02020400000000000000" pitchFamily="18" charset="-128"/>
              </a:endParaRPr>
            </a:p>
            <a:p>
              <a:r>
                <a:rPr kumimoji="1" lang="en-US" altLang="ja-JP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                                                                               </a:t>
              </a:r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〒</a:t>
              </a:r>
              <a:r>
                <a:rPr kumimoji="1" lang="en-US" altLang="ja-JP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794-2103</a:t>
              </a:r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　今治市吉海町福田</a:t>
              </a:r>
              <a:r>
                <a:rPr kumimoji="1" lang="en-US" altLang="ja-JP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1290</a:t>
              </a:r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番地　　</a:t>
              </a:r>
              <a:r>
                <a:rPr kumimoji="1" lang="en-US" altLang="ja-JP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TEL</a:t>
              </a:r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 </a:t>
              </a:r>
              <a:r>
                <a:rPr kumimoji="1" lang="en-US" altLang="ja-JP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/ FAX</a:t>
              </a:r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（</a:t>
              </a:r>
              <a:r>
                <a:rPr kumimoji="1" lang="en-US" altLang="ja-JP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0897</a:t>
              </a:r>
              <a:r>
                <a:rPr kumimoji="1" lang="ja-JP" altLang="en-US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）</a:t>
              </a:r>
              <a:r>
                <a:rPr kumimoji="1" lang="en-US" altLang="ja-JP" sz="1400" dirty="0">
                  <a:latin typeface="游明朝" panose="02020400000000000000" pitchFamily="18" charset="-128"/>
                  <a:ea typeface="游明朝" panose="02020400000000000000" pitchFamily="18" charset="-128"/>
                </a:rPr>
                <a:t>84-2566</a:t>
              </a:r>
              <a:endParaRPr kumimoji="1" lang="ja-JP" altLang="en-US" sz="1400" dirty="0">
                <a:latin typeface="游明朝" panose="02020400000000000000" pitchFamily="18" charset="-128"/>
                <a:ea typeface="游明朝" panose="02020400000000000000" pitchFamily="18" charset="-128"/>
              </a:endParaRPr>
            </a:p>
          </p:txBody>
        </p:sp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7B3F08DE-74B0-0EE6-F2B4-6B33474872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4055" y="14429582"/>
              <a:ext cx="343298" cy="270640"/>
            </a:xfrm>
            <a:prstGeom prst="rect">
              <a:avLst/>
            </a:prstGeom>
          </p:spPr>
        </p:pic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31C03254-47D5-5238-3C08-C3C50A68B8BD}"/>
              </a:ext>
            </a:extLst>
          </p:cNvPr>
          <p:cNvGrpSpPr/>
          <p:nvPr/>
        </p:nvGrpSpPr>
        <p:grpSpPr>
          <a:xfrm>
            <a:off x="4711149" y="3523468"/>
            <a:ext cx="5472642" cy="908791"/>
            <a:chOff x="4711149" y="3066269"/>
            <a:chExt cx="5472642" cy="908791"/>
          </a:xfrm>
        </p:grpSpPr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DDEAFD69-933B-7352-3CDB-178AE536B1E1}"/>
                </a:ext>
              </a:extLst>
            </p:cNvPr>
            <p:cNvGrpSpPr/>
            <p:nvPr/>
          </p:nvGrpSpPr>
          <p:grpSpPr>
            <a:xfrm>
              <a:off x="4711149" y="3066269"/>
              <a:ext cx="5472642" cy="844669"/>
              <a:chOff x="1114055" y="4264132"/>
              <a:chExt cx="3840521" cy="599028"/>
            </a:xfrm>
          </p:grpSpPr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8F188015-0F16-7D20-34A7-D7BB8316905C}"/>
                  </a:ext>
                </a:extLst>
              </p:cNvPr>
              <p:cNvSpPr txBox="1"/>
              <p:nvPr/>
            </p:nvSpPr>
            <p:spPr>
              <a:xfrm>
                <a:off x="1114055" y="4273828"/>
                <a:ext cx="3840521" cy="58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2400" dirty="0">
                    <a:latin typeface="UD デジタル 教科書体 NP" panose="02020400000000000000" pitchFamily="18" charset="-128"/>
                    <a:ea typeface="UD デジタル 教科書体 NP" panose="02020400000000000000" pitchFamily="18" charset="-128"/>
                  </a:rPr>
                  <a:t>野間仁根　　バラのミュージアムから</a:t>
                </a:r>
              </a:p>
            </p:txBody>
          </p:sp>
          <p:pic>
            <p:nvPicPr>
              <p:cNvPr id="6" name="図 5">
                <a:extLst>
                  <a:ext uri="{FF2B5EF4-FFF2-40B4-BE49-F238E27FC236}">
                    <a16:creationId xmlns:a16="http://schemas.microsoft.com/office/drawing/2014/main" id="{E7925189-4A73-91C4-1657-CF106F1C8B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9232" y="4264132"/>
                <a:ext cx="343298" cy="270640"/>
              </a:xfrm>
              <a:prstGeom prst="rect">
                <a:avLst/>
              </a:prstGeom>
            </p:spPr>
          </p:pic>
        </p:grp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18769B9E-375E-70E7-6224-C7E6EF421CD5}"/>
                </a:ext>
              </a:extLst>
            </p:cNvPr>
            <p:cNvCxnSpPr/>
            <p:nvPr/>
          </p:nvCxnSpPr>
          <p:spPr>
            <a:xfrm>
              <a:off x="4908583" y="3717235"/>
              <a:ext cx="99525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id="{3A601414-EAA3-0D59-9F61-08DDD852D825}"/>
                </a:ext>
              </a:extLst>
            </p:cNvPr>
            <p:cNvCxnSpPr/>
            <p:nvPr/>
          </p:nvCxnSpPr>
          <p:spPr>
            <a:xfrm>
              <a:off x="8877614" y="3710611"/>
              <a:ext cx="99525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D82A9F41-30CD-B1A3-A643-C5DB65476470}"/>
                </a:ext>
              </a:extLst>
            </p:cNvPr>
            <p:cNvSpPr txBox="1"/>
            <p:nvPr/>
          </p:nvSpPr>
          <p:spPr>
            <a:xfrm>
              <a:off x="5927419" y="3513395"/>
              <a:ext cx="295019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ja-JP" altLang="en-US" sz="2400" dirty="0">
                  <a:latin typeface="UD デジタル 教科書体 NP" panose="02020400000000000000" pitchFamily="18" charset="-128"/>
                  <a:ea typeface="UD デジタル 教科書体 NP" panose="02020400000000000000" pitchFamily="18" charset="-128"/>
                </a:rPr>
                <a:t>感謝をこめて</a:t>
              </a:r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3B5845A-E1FF-823B-B6BB-78788A5D95F1}"/>
              </a:ext>
            </a:extLst>
          </p:cNvPr>
          <p:cNvSpPr txBox="1"/>
          <p:nvPr/>
        </p:nvSpPr>
        <p:spPr>
          <a:xfrm>
            <a:off x="1430080" y="4573447"/>
            <a:ext cx="65621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0" b="1" dirty="0">
                <a:solidFill>
                  <a:srgbClr val="4C1F08"/>
                </a:solidFill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敬老</a:t>
            </a:r>
            <a:r>
              <a:rPr kumimoji="1" lang="ja-JP" altLang="en-US" sz="8000" b="1" dirty="0">
                <a:solidFill>
                  <a:srgbClr val="4C1F08"/>
                </a:solidFill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の</a:t>
            </a:r>
            <a:r>
              <a:rPr kumimoji="1" lang="ja-JP" altLang="en-US" sz="9000" b="1" dirty="0">
                <a:solidFill>
                  <a:srgbClr val="4C1F08"/>
                </a:solidFill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日</a:t>
            </a: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92DF54CD-E7A8-191B-DCC2-698B446662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87" t="58802" r="12826" b="35449"/>
          <a:stretch>
            <a:fillRect/>
          </a:stretch>
        </p:blipFill>
        <p:spPr>
          <a:xfrm>
            <a:off x="3321363" y="7166866"/>
            <a:ext cx="2084849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52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134</Words>
  <Application>Microsoft Office PowerPoint</Application>
  <PresentationFormat>ユーザー設定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HGP明朝E</vt:lpstr>
      <vt:lpstr>UD デジタル 教科書体 N</vt:lpstr>
      <vt:lpstr>UD デジタル 教科書体 NP</vt:lpstr>
      <vt:lpstr>游ゴシック</vt:lpstr>
      <vt:lpstr>游明朝</vt:lpstr>
      <vt:lpstr>Aptos</vt:lpstr>
      <vt:lpstr>Aptos Display</vt:lpstr>
      <vt:lpstr>Arial</vt:lpstr>
      <vt:lpstr>Calisto MT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渡部智香</dc:creator>
  <cp:lastModifiedBy>渡部智香</cp:lastModifiedBy>
  <cp:revision>4</cp:revision>
  <cp:lastPrinted>2026-09-09T03:59:36Z</cp:lastPrinted>
  <dcterms:created xsi:type="dcterms:W3CDTF">2026-09-06T05:21:22Z</dcterms:created>
  <dcterms:modified xsi:type="dcterms:W3CDTF">2026-09-09T04:00:37Z</dcterms:modified>
</cp:coreProperties>
</file>